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Lst>
  <p:notesMasterIdLst>
    <p:notesMasterId r:id="rId34"/>
  </p:notesMasterIdLst>
  <p:handoutMasterIdLst>
    <p:handoutMasterId r:id="rId35"/>
  </p:handoutMasterIdLst>
  <p:sldIdLst>
    <p:sldId id="270" r:id="rId2"/>
    <p:sldId id="271" r:id="rId3"/>
    <p:sldId id="272" r:id="rId4"/>
    <p:sldId id="306" r:id="rId5"/>
    <p:sldId id="307" r:id="rId6"/>
    <p:sldId id="321" r:id="rId7"/>
    <p:sldId id="273" r:id="rId8"/>
    <p:sldId id="274" r:id="rId9"/>
    <p:sldId id="275" r:id="rId10"/>
    <p:sldId id="276" r:id="rId11"/>
    <p:sldId id="308" r:id="rId12"/>
    <p:sldId id="277" r:id="rId13"/>
    <p:sldId id="278" r:id="rId14"/>
    <p:sldId id="309" r:id="rId15"/>
    <p:sldId id="279" r:id="rId16"/>
    <p:sldId id="310" r:id="rId17"/>
    <p:sldId id="311" r:id="rId18"/>
    <p:sldId id="280" r:id="rId19"/>
    <p:sldId id="281" r:id="rId20"/>
    <p:sldId id="312" r:id="rId21"/>
    <p:sldId id="282" r:id="rId22"/>
    <p:sldId id="283" r:id="rId23"/>
    <p:sldId id="285" r:id="rId24"/>
    <p:sldId id="286" r:id="rId25"/>
    <p:sldId id="287" r:id="rId26"/>
    <p:sldId id="289" r:id="rId27"/>
    <p:sldId id="302" r:id="rId28"/>
    <p:sldId id="313" r:id="rId29"/>
    <p:sldId id="290" r:id="rId30"/>
    <p:sldId id="291" r:id="rId31"/>
    <p:sldId id="314" r:id="rId32"/>
    <p:sldId id="292" r:id="rId33"/>
  </p:sldIdLst>
  <p:sldSz cx="9144000" cy="6858000" type="screen4x3"/>
  <p:notesSz cx="7099300" cy="10234613"/>
  <p:defaultTex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66"/>
    <a:srgbClr val="003399"/>
    <a:srgbClr val="000099"/>
    <a:srgbClr val="808080"/>
    <a:srgbClr val="5F5F5F"/>
    <a:srgbClr val="33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86" autoAdjust="0"/>
  </p:normalViewPr>
  <p:slideViewPr>
    <p:cSldViewPr>
      <p:cViewPr varScale="1">
        <p:scale>
          <a:sx n="65" d="100"/>
          <a:sy n="65" d="100"/>
        </p:scale>
        <p:origin x="134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116"/>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F719C247-6A21-43CC-B5FC-4B6F3D9F6207}" type="datetime3">
              <a:rPr lang="en-US" smtClean="0"/>
              <a:t>25 December 2020</a:t>
            </a:fld>
            <a:endParaRPr lang="en-US"/>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57C84157-CAC9-4329-91AD-EB3C6746FA38}" type="slidenum">
              <a:rPr lang="en-US"/>
              <a:pPr/>
              <a:t>‹#›</a:t>
            </a:fld>
            <a:endParaRPr lang="en-US"/>
          </a:p>
        </p:txBody>
      </p:sp>
    </p:spTree>
    <p:extLst>
      <p:ext uri="{BB962C8B-B14F-4D97-AF65-F5344CB8AC3E}">
        <p14:creationId xmlns:p14="http://schemas.microsoft.com/office/powerpoint/2010/main" val="3703727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A67B43F7-FB1E-4A89-994B-609D4B206ECF}" type="datetime3">
              <a:rPr lang="en-US" smtClean="0"/>
              <a:t>25 December 2020</a:t>
            </a:fld>
            <a:endParaRPr lang="en-US"/>
          </a:p>
        </p:txBody>
      </p:sp>
      <p:sp>
        <p:nvSpPr>
          <p:cNvPr id="819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EE145C4F-ECA4-4DD7-819E-C9FECED27844}" type="slidenum">
              <a:rPr lang="en-US"/>
              <a:pPr/>
              <a:t>‹#›</a:t>
            </a:fld>
            <a:endParaRPr lang="en-US"/>
          </a:p>
        </p:txBody>
      </p:sp>
    </p:spTree>
    <p:extLst>
      <p:ext uri="{BB962C8B-B14F-4D97-AF65-F5344CB8AC3E}">
        <p14:creationId xmlns:p14="http://schemas.microsoft.com/office/powerpoint/2010/main" val="1275881710"/>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E929ED3B-E187-41B3-8CEA-0B9C42BDB883}"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77CEACC0-B677-4A29-B1E6-BCE98563D55B}" type="slidenum">
              <a:rPr lang="en-US"/>
              <a:pPr/>
              <a:t>1</a:t>
            </a:fld>
            <a:endParaRPr 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574426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94FB270D-E83F-4064-BC7E-4539E1EC7E7F}"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10</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802176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9pPr>
          </a:lstStyle>
          <a:p>
            <a:pPr>
              <a:lnSpc>
                <a:spcPct val="95000"/>
              </a:lnSpc>
            </a:pPr>
            <a:fld id="{F3444876-9880-4E6B-AA3C-5F34FF05E220}" type="slidenum">
              <a:rPr lang="en-US" altLang="en-US">
                <a:solidFill>
                  <a:srgbClr val="000000"/>
                </a:solidFill>
                <a:latin typeface="Times New Roman" panose="02020603050405020304" pitchFamily="18" charset="0"/>
              </a:rPr>
              <a:pPr>
                <a:lnSpc>
                  <a:spcPct val="95000"/>
                </a:lnSpc>
              </a:pPr>
              <a:t>11</a:t>
            </a:fld>
            <a:endParaRPr lang="en-US" altLang="en-US">
              <a:solidFill>
                <a:srgbClr val="000000"/>
              </a:solidFill>
              <a:latin typeface="Times New Roman" panose="02020603050405020304" pitchFamily="18" charset="0"/>
            </a:endParaRPr>
          </a:p>
        </p:txBody>
      </p:sp>
      <p:sp>
        <p:nvSpPr>
          <p:cNvPr id="13315"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6" name="Rectangle 2"/>
          <p:cNvSpPr>
            <a:spLocks noGrp="1" noChangeArrowheads="1"/>
          </p:cNvSpPr>
          <p:nvPr>
            <p:ph type="body" idx="1"/>
          </p:nvPr>
        </p:nvSpPr>
        <p:spPr>
          <a:xfrm>
            <a:off x="755650" y="5078413"/>
            <a:ext cx="6048375" cy="4811712"/>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52222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65784119-2057-43B7-A6E7-A434DCD5246A}"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12</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923604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9008686F-C68F-4A85-9EB8-7D5483E87A2F}"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13</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816203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9pPr>
          </a:lstStyle>
          <a:p>
            <a:pPr>
              <a:lnSpc>
                <a:spcPct val="95000"/>
              </a:lnSpc>
            </a:pPr>
            <a:fld id="{05C5B98D-769E-4B9D-A54B-44648D8F6859}" type="slidenum">
              <a:rPr lang="en-US" altLang="en-US">
                <a:solidFill>
                  <a:srgbClr val="000000"/>
                </a:solidFill>
                <a:latin typeface="Times New Roman" panose="02020603050405020304" pitchFamily="18" charset="0"/>
              </a:rPr>
              <a:pPr>
                <a:lnSpc>
                  <a:spcPct val="95000"/>
                </a:lnSpc>
              </a:pPr>
              <a:t>14</a:t>
            </a:fld>
            <a:endParaRPr lang="en-US" altLang="en-US">
              <a:solidFill>
                <a:srgbClr val="000000"/>
              </a:solidFill>
              <a:latin typeface="Times New Roman" panose="02020603050405020304" pitchFamily="18" charset="0"/>
            </a:endParaRPr>
          </a:p>
        </p:txBody>
      </p:sp>
      <p:sp>
        <p:nvSpPr>
          <p:cNvPr id="15363"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4" name="Rectangle 2"/>
          <p:cNvSpPr>
            <a:spLocks noGrp="1" noChangeArrowheads="1"/>
          </p:cNvSpPr>
          <p:nvPr>
            <p:ph type="body" idx="1"/>
          </p:nvPr>
        </p:nvSpPr>
        <p:spPr>
          <a:xfrm>
            <a:off x="755650" y="5078413"/>
            <a:ext cx="6048375" cy="4811712"/>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82308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546BDECD-AE4A-431D-893B-17CA633E75FC}"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76999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9pPr>
          </a:lstStyle>
          <a:p>
            <a:pPr>
              <a:lnSpc>
                <a:spcPct val="95000"/>
              </a:lnSpc>
            </a:pPr>
            <a:fld id="{5FF70A41-4816-4FEA-9B82-DFF27F0CCDCC}" type="slidenum">
              <a:rPr lang="en-US" altLang="en-US">
                <a:solidFill>
                  <a:srgbClr val="000000"/>
                </a:solidFill>
                <a:latin typeface="Times New Roman" panose="02020603050405020304" pitchFamily="18" charset="0"/>
              </a:rPr>
              <a:pPr>
                <a:lnSpc>
                  <a:spcPct val="95000"/>
                </a:lnSpc>
              </a:pPr>
              <a:t>16</a:t>
            </a:fld>
            <a:endParaRPr lang="en-US" altLang="en-US">
              <a:solidFill>
                <a:srgbClr val="000000"/>
              </a:solidFill>
              <a:latin typeface="Times New Roman" panose="02020603050405020304" pitchFamily="18" charset="0"/>
            </a:endParaRPr>
          </a:p>
        </p:txBody>
      </p:sp>
      <p:sp>
        <p:nvSpPr>
          <p:cNvPr id="17411"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2" name="Rectangle 2"/>
          <p:cNvSpPr>
            <a:spLocks noGrp="1" noChangeArrowheads="1"/>
          </p:cNvSpPr>
          <p:nvPr>
            <p:ph type="body" idx="1"/>
          </p:nvPr>
        </p:nvSpPr>
        <p:spPr>
          <a:xfrm>
            <a:off x="755650" y="5078413"/>
            <a:ext cx="6048375" cy="4811712"/>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5126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9pPr>
          </a:lstStyle>
          <a:p>
            <a:pPr>
              <a:lnSpc>
                <a:spcPct val="95000"/>
              </a:lnSpc>
            </a:pPr>
            <a:fld id="{91D9E90B-EDFA-4D49-82BB-52C341ECF312}" type="slidenum">
              <a:rPr lang="en-US" altLang="en-US">
                <a:solidFill>
                  <a:srgbClr val="000000"/>
                </a:solidFill>
                <a:latin typeface="Times New Roman" panose="02020603050405020304" pitchFamily="18" charset="0"/>
              </a:rPr>
              <a:pPr>
                <a:lnSpc>
                  <a:spcPct val="95000"/>
                </a:lnSpc>
              </a:pPr>
              <a:t>17</a:t>
            </a:fld>
            <a:endParaRPr lang="en-US" altLang="en-US">
              <a:solidFill>
                <a:srgbClr val="000000"/>
              </a:solidFill>
              <a:latin typeface="Times New Roman" panose="02020603050405020304" pitchFamily="18" charset="0"/>
            </a:endParaRPr>
          </a:p>
        </p:txBody>
      </p:sp>
      <p:sp>
        <p:nvSpPr>
          <p:cNvPr id="19459"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p:cNvSpPr>
            <a:spLocks noGrp="1" noChangeArrowheads="1"/>
          </p:cNvSpPr>
          <p:nvPr>
            <p:ph type="body" idx="1"/>
          </p:nvPr>
        </p:nvSpPr>
        <p:spPr>
          <a:xfrm>
            <a:off x="755650" y="5078413"/>
            <a:ext cx="6048375" cy="4811712"/>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92547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1013E843-C905-4913-B105-FA8DCBE9DBE3}"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18</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558788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C9E5EAC7-CE4D-4D7D-9123-51BD9648A752}"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19</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29597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75AF675D-C511-49E8-82D9-BEAC30A42BF3}"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016296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9pPr>
          </a:lstStyle>
          <a:p>
            <a:pPr>
              <a:lnSpc>
                <a:spcPct val="95000"/>
              </a:lnSpc>
            </a:pPr>
            <a:fld id="{7CBC3E3B-888C-4380-8C40-D36DE8CDA551}" type="slidenum">
              <a:rPr lang="en-US" altLang="en-US">
                <a:solidFill>
                  <a:srgbClr val="000000"/>
                </a:solidFill>
                <a:latin typeface="Times New Roman" panose="02020603050405020304" pitchFamily="18" charset="0"/>
              </a:rPr>
              <a:pPr>
                <a:lnSpc>
                  <a:spcPct val="95000"/>
                </a:lnSpc>
              </a:pPr>
              <a:t>20</a:t>
            </a:fld>
            <a:endParaRPr lang="en-US" altLang="en-US">
              <a:solidFill>
                <a:srgbClr val="000000"/>
              </a:solidFill>
              <a:latin typeface="Times New Roman" panose="02020603050405020304" pitchFamily="18" charset="0"/>
            </a:endParaRPr>
          </a:p>
        </p:txBody>
      </p:sp>
      <p:sp>
        <p:nvSpPr>
          <p:cNvPr id="21507"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8" name="Rectangle 2"/>
          <p:cNvSpPr>
            <a:spLocks noGrp="1" noChangeArrowheads="1"/>
          </p:cNvSpPr>
          <p:nvPr>
            <p:ph type="body" idx="1"/>
          </p:nvPr>
        </p:nvSpPr>
        <p:spPr>
          <a:xfrm>
            <a:off x="755650" y="5078413"/>
            <a:ext cx="6048375" cy="4811712"/>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41555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A69A9FCE-260D-45AB-B0B4-1DB7511FA5DE}"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21</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651907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1488BC1B-9C7E-4640-86C6-88D721B88448}"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22</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147798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FAF2390E-7AEA-4EB1-8D41-634EC8A8EFAC}"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23</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179318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B9C4A077-35CF-475D-80AA-90D2064B5E0D}"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24</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07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F035339-9F94-47CD-A8DD-29D386833A3F}"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91734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99745BEA-EDD4-4B02-A05F-7ED9BBE0C03F}"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388811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99745BEA-EDD4-4B02-A05F-7ED9BBE0C03F}"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129095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D7EC08CB-8D62-4C1E-A2D8-21A5C7531C00}"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29</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6276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4F4F59AB-C302-476E-9AAE-92DD2AE9CF32}"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30</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533531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4E5F103F-51BB-471F-B1F8-E903491D5E65}"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3</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68785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AD6252C-3F1F-434A-8CA8-7DC2AF76AA76}"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32</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42085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9pPr>
          </a:lstStyle>
          <a:p>
            <a:pPr>
              <a:lnSpc>
                <a:spcPct val="95000"/>
              </a:lnSpc>
            </a:pPr>
            <a:fld id="{3AED7DB4-33FC-4D0F-A8E0-8A7EE71E167D}" type="slidenum">
              <a:rPr lang="en-US" altLang="en-US">
                <a:solidFill>
                  <a:srgbClr val="000000"/>
                </a:solidFill>
                <a:latin typeface="Times New Roman" panose="02020603050405020304" pitchFamily="18" charset="0"/>
              </a:rPr>
              <a:pPr>
                <a:lnSpc>
                  <a:spcPct val="95000"/>
                </a:lnSpc>
              </a:pPr>
              <a:t>4</a:t>
            </a:fld>
            <a:endParaRPr lang="en-US" altLang="en-US">
              <a:solidFill>
                <a:srgbClr val="000000"/>
              </a:solidFill>
              <a:latin typeface="Times New Roman" panose="02020603050405020304" pitchFamily="18" charset="0"/>
            </a:endParaRPr>
          </a:p>
        </p:txBody>
      </p:sp>
      <p:sp>
        <p:nvSpPr>
          <p:cNvPr id="7171"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2" name="Rectangle 2"/>
          <p:cNvSpPr>
            <a:spLocks noGrp="1" noChangeArrowheads="1"/>
          </p:cNvSpPr>
          <p:nvPr>
            <p:ph type="body" idx="1"/>
          </p:nvPr>
        </p:nvSpPr>
        <p:spPr>
          <a:xfrm>
            <a:off x="755650" y="5078413"/>
            <a:ext cx="6048375" cy="4811712"/>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123213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chemeClr val="tx1"/>
                </a:solidFill>
                <a:latin typeface="Arial" panose="020B0604020202020204" pitchFamily="34" charset="0"/>
                <a:ea typeface="Microsoft YaHei" panose="020B0503020204020204" pitchFamily="34" charset="-122"/>
              </a:defRPr>
            </a:lvl9pPr>
          </a:lstStyle>
          <a:p>
            <a:pPr>
              <a:lnSpc>
                <a:spcPct val="95000"/>
              </a:lnSpc>
            </a:pPr>
            <a:fld id="{468BBE1F-4F33-4CE6-B3DD-C96DF0073D3F}" type="slidenum">
              <a:rPr lang="en-US" altLang="en-US">
                <a:solidFill>
                  <a:srgbClr val="000000"/>
                </a:solidFill>
                <a:latin typeface="Times New Roman" panose="02020603050405020304" pitchFamily="18" charset="0"/>
              </a:rPr>
              <a:pPr>
                <a:lnSpc>
                  <a:spcPct val="95000"/>
                </a:lnSpc>
              </a:pPr>
              <a:t>5</a:t>
            </a:fld>
            <a:endParaRPr lang="en-US" altLang="en-US">
              <a:solidFill>
                <a:srgbClr val="000000"/>
              </a:solidFill>
              <a:latin typeface="Times New Roman" panose="02020603050405020304" pitchFamily="18" charset="0"/>
            </a:endParaRPr>
          </a:p>
        </p:txBody>
      </p:sp>
      <p:sp>
        <p:nvSpPr>
          <p:cNvPr id="9219"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20" name="Rectangle 2"/>
          <p:cNvSpPr>
            <a:spLocks noGrp="1" noChangeArrowheads="1"/>
          </p:cNvSpPr>
          <p:nvPr>
            <p:ph type="body" idx="1"/>
          </p:nvPr>
        </p:nvSpPr>
        <p:spPr>
          <a:xfrm>
            <a:off x="755650" y="5078413"/>
            <a:ext cx="6048375" cy="4811712"/>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1835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A5A4FE0A-41B8-47C4-9B38-CA5370AB885F}" type="datetime3">
              <a:rPr lang="en-US" smtClean="0"/>
              <a:t>26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10781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DB7787A6-C1EC-4B66-8206-CDE9AB49E4C7}"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253831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E1D9252F-3718-4877-877E-CF151F5E8C45}"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8</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06411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3E5F0E1E-AAEC-4C9B-81CD-9FB82E5240D2}" type="datetime3">
              <a:rPr lang="en-US" smtClean="0"/>
              <a:t>25 December 2020</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9</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397800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descr="Hennessy_cover-v2 (Final).png"/>
          <p:cNvPicPr>
            <a:picLocks noChangeAspect="1"/>
          </p:cNvPicPr>
          <p:nvPr userDrawn="1"/>
        </p:nvPicPr>
        <p:blipFill>
          <a:blip r:embed="rId2" cstate="print"/>
          <a:stretch>
            <a:fillRect/>
          </a:stretch>
        </p:blipFill>
        <p:spPr>
          <a:xfrm>
            <a:off x="179512" y="1412776"/>
            <a:ext cx="1872208" cy="2309056"/>
          </a:xfrm>
          <a:prstGeom prst="rect">
            <a:avLst/>
          </a:prstGeom>
          <a:ln>
            <a:noFill/>
          </a:ln>
          <a:effectLst>
            <a:outerShdw blurRad="292100" dist="139700" dir="2700000" algn="tl" rotWithShape="0">
              <a:srgbClr val="333333">
                <a:alpha val="65000"/>
              </a:srgbClr>
            </a:outerShdw>
          </a:effectLst>
        </p:spPr>
      </p:pic>
      <p:sp>
        <p:nvSpPr>
          <p:cNvPr id="240647" name="Rectangle 7"/>
          <p:cNvSpPr>
            <a:spLocks noChangeArrowheads="1"/>
          </p:cNvSpPr>
          <p:nvPr userDrawn="1"/>
        </p:nvSpPr>
        <p:spPr bwMode="auto">
          <a:xfrm>
            <a:off x="0" y="0"/>
            <a:ext cx="9144000" cy="765175"/>
          </a:xfrm>
          <a:prstGeom prst="rect">
            <a:avLst/>
          </a:prstGeom>
          <a:solidFill>
            <a:srgbClr val="767D79"/>
          </a:solidFill>
          <a:ln w="9525">
            <a:noFill/>
            <a:miter lim="800000"/>
            <a:headEnd/>
            <a:tailEnd/>
          </a:ln>
          <a:effectLst/>
        </p:spPr>
        <p:txBody>
          <a:bodyPr wrap="none" anchor="ctr"/>
          <a:lstStyle/>
          <a:p>
            <a:pPr algn="ctr" eaLnBrk="0" hangingPunct="0">
              <a:spcBef>
                <a:spcPct val="0"/>
              </a:spcBef>
              <a:buClrTx/>
              <a:buSzTx/>
              <a:buFontTx/>
              <a:buNone/>
            </a:pPr>
            <a:endParaRPr lang="en-GB" sz="2400">
              <a:solidFill>
                <a:schemeClr val="bg1"/>
              </a:solidFill>
              <a:latin typeface="Arial" charset="0"/>
            </a:endParaRPr>
          </a:p>
        </p:txBody>
      </p:sp>
      <p:sp>
        <p:nvSpPr>
          <p:cNvPr id="240649" name="Rectangle 9"/>
          <p:cNvSpPr>
            <a:spLocks noChangeArrowheads="1"/>
          </p:cNvSpPr>
          <p:nvPr userDrawn="1"/>
        </p:nvSpPr>
        <p:spPr bwMode="auto">
          <a:xfrm>
            <a:off x="0" y="765175"/>
            <a:ext cx="9144000" cy="17463"/>
          </a:xfrm>
          <a:prstGeom prst="rect">
            <a:avLst/>
          </a:prstGeom>
          <a:solidFill>
            <a:srgbClr val="000000"/>
          </a:solidFill>
          <a:ln w="9525">
            <a:noFill/>
            <a:miter lim="800000"/>
            <a:headEnd/>
            <a:tailEnd/>
          </a:ln>
          <a:effectLst/>
        </p:spPr>
        <p:txBody>
          <a:bodyPr wrap="none" anchor="ctr"/>
          <a:lstStyle/>
          <a:p>
            <a:endParaRPr lang="en-US"/>
          </a:p>
        </p:txBody>
      </p:sp>
      <p:pic>
        <p:nvPicPr>
          <p:cNvPr id="240657" name="Picture 17" descr="MK_logo2"/>
          <p:cNvPicPr>
            <a:picLocks noChangeAspect="1" noChangeArrowheads="1"/>
          </p:cNvPicPr>
          <p:nvPr userDrawn="1"/>
        </p:nvPicPr>
        <p:blipFill>
          <a:blip r:embed="rId3" cstate="print"/>
          <a:srcRect/>
          <a:stretch>
            <a:fillRect/>
          </a:stretch>
        </p:blipFill>
        <p:spPr bwMode="auto">
          <a:xfrm>
            <a:off x="107950" y="50800"/>
            <a:ext cx="1228725" cy="714375"/>
          </a:xfrm>
          <a:prstGeom prst="rect">
            <a:avLst/>
          </a:prstGeom>
          <a:noFill/>
        </p:spPr>
      </p:pic>
      <p:sp>
        <p:nvSpPr>
          <p:cNvPr id="240659" name="Rectangle 19"/>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w="9525">
            <a:noFill/>
            <a:miter lim="800000"/>
            <a:headEnd/>
            <a:tailEnd/>
          </a:ln>
          <a:effectLst/>
        </p:spPr>
        <p:txBody>
          <a:bodyPr wrap="none" anchor="ctr"/>
          <a:lstStyle/>
          <a:p>
            <a:endParaRPr lang="en-US"/>
          </a:p>
        </p:txBody>
      </p:sp>
      <p:sp>
        <p:nvSpPr>
          <p:cNvPr id="240660" name="Rectangle 20"/>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endParaRPr lang="en-US"/>
          </a:p>
        </p:txBody>
      </p:sp>
      <p:sp>
        <p:nvSpPr>
          <p:cNvPr id="240661" name="Rectangle 21"/>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w="9525">
            <a:noFill/>
            <a:miter lim="800000"/>
            <a:headEnd/>
            <a:tailEnd/>
          </a:ln>
          <a:effectLst/>
        </p:spPr>
        <p:txBody>
          <a:bodyPr wrap="none" anchor="ctr"/>
          <a:lstStyle/>
          <a:p>
            <a:endParaRPr lang="en-US"/>
          </a:p>
        </p:txBody>
      </p:sp>
      <p:sp>
        <p:nvSpPr>
          <p:cNvPr id="240678" name="Rectangle 38"/>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endParaRPr lang="en-US"/>
          </a:p>
        </p:txBody>
      </p:sp>
      <p:sp>
        <p:nvSpPr>
          <p:cNvPr id="240679" name="Rectangle 39"/>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endParaRPr lang="en-US"/>
          </a:p>
        </p:txBody>
      </p:sp>
      <p:sp>
        <p:nvSpPr>
          <p:cNvPr id="240680" name="Rectangle 40"/>
          <p:cNvSpPr>
            <a:spLocks noGrp="1" noChangeArrowheads="1"/>
          </p:cNvSpPr>
          <p:nvPr>
            <p:ph type="ftr" sz="quarter" idx="3"/>
          </p:nvPr>
        </p:nvSpPr>
        <p:spPr/>
        <p:txBody>
          <a:bodyPr/>
          <a:lstStyle>
            <a:lvl1pPr>
              <a:defRPr/>
            </a:lvl1pPr>
          </a:lstStyle>
          <a:p>
            <a:r>
              <a:rPr lang="en-US" smtClean="0"/>
              <a:t>Copyright © 2019, Elsevier Inc. All rights Reserved</a:t>
            </a:r>
            <a:endParaRPr lang="en-AU" dirty="0"/>
          </a:p>
        </p:txBody>
      </p:sp>
      <p:pic>
        <p:nvPicPr>
          <p:cNvPr id="240681" name="Picture 41" descr="MK_logo2"/>
          <p:cNvPicPr>
            <a:picLocks noChangeAspect="1" noChangeArrowheads="1"/>
          </p:cNvPicPr>
          <p:nvPr userDrawn="1"/>
        </p:nvPicPr>
        <p:blipFill>
          <a:blip r:embed="rId3" cstate="print"/>
          <a:srcRect/>
          <a:stretch>
            <a:fillRect/>
          </a:stretch>
        </p:blipFill>
        <p:spPr bwMode="auto">
          <a:xfrm>
            <a:off x="179388" y="6381750"/>
            <a:ext cx="792162" cy="460375"/>
          </a:xfrm>
          <a:prstGeom prst="rect">
            <a:avLst/>
          </a:prstGeom>
          <a:noFill/>
        </p:spPr>
      </p:pic>
      <p:sp>
        <p:nvSpPr>
          <p:cNvPr id="240682" name="Text Box 42"/>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a:spcBef>
                <a:spcPct val="0"/>
              </a:spcBef>
              <a:buClrTx/>
              <a:buSzTx/>
              <a:buFontTx/>
              <a:buNone/>
            </a:pPr>
            <a:fld id="{63BBFCE6-A6C8-4251-973B-1D0917AA6A4E}" type="slidenum">
              <a:rPr lang="en-AU" sz="1200" b="1">
                <a:latin typeface="Arial" charset="0"/>
              </a:rPr>
              <a:pPr algn="r">
                <a:spcBef>
                  <a:spcPct val="0"/>
                </a:spcBef>
                <a:buClrTx/>
                <a:buSzTx/>
                <a:buFontTx/>
                <a:buNone/>
              </a:pPr>
              <a:t>‹#›</a:t>
            </a:fld>
            <a:endParaRPr lang="en-GB" sz="1200">
              <a:latin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115888"/>
            <a:ext cx="2085975" cy="6121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115888"/>
            <a:ext cx="6105525" cy="6121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84213" y="1125538"/>
            <a:ext cx="8270875" cy="5111750"/>
          </a:xfrm>
        </p:spPr>
        <p:txBody>
          <a:bodyPr/>
          <a:lstStyle/>
          <a:p>
            <a:endParaRPr lang="en-US"/>
          </a:p>
        </p:txBody>
      </p:sp>
      <p:sp>
        <p:nvSpPr>
          <p:cNvPr id="4" name="Footer Placeholder 3"/>
          <p:cNvSpPr>
            <a:spLocks noGrp="1"/>
          </p:cNvSpPr>
          <p:nvPr>
            <p:ph type="ftr" sz="quarter" idx="10"/>
          </p:nvPr>
        </p:nvSpPr>
        <p:spPr>
          <a:xfrm>
            <a:off x="1042988" y="6381750"/>
            <a:ext cx="7272337" cy="358775"/>
          </a:xfrm>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4213" y="1125538"/>
            <a:ext cx="4059237"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1042988" y="6381750"/>
            <a:ext cx="7272337" cy="358775"/>
          </a:xfrm>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Copyright © 2019, Elsevier Inc. All rights Reserved</a:t>
            </a:r>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28" name="Rectangle 12"/>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endParaRPr lang="en-US"/>
          </a:p>
        </p:txBody>
      </p:sp>
      <p:sp>
        <p:nvSpPr>
          <p:cNvPr id="239629" name="Rectangle 13"/>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endParaRPr lang="en-US"/>
          </a:p>
        </p:txBody>
      </p:sp>
      <p:sp>
        <p:nvSpPr>
          <p:cNvPr id="239620" name="Rectangle 4"/>
          <p:cNvSpPr>
            <a:spLocks noGrp="1" noChangeArrowheads="1"/>
          </p:cNvSpPr>
          <p:nvPr>
            <p:ph type="body" idx="1"/>
          </p:nvPr>
        </p:nvSpPr>
        <p:spPr bwMode="auto">
          <a:xfrm>
            <a:off x="684213" y="1125538"/>
            <a:ext cx="8270875" cy="5111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p>
        </p:txBody>
      </p:sp>
      <p:sp>
        <p:nvSpPr>
          <p:cNvPr id="239621" name="Rectangle 5"/>
          <p:cNvSpPr>
            <a:spLocks noGrp="1" noChangeArrowheads="1"/>
          </p:cNvSpPr>
          <p:nvPr>
            <p:ph type="ftr" sz="quarter" idx="3"/>
          </p:nvPr>
        </p:nvSpPr>
        <p:spPr bwMode="auto">
          <a:xfrm>
            <a:off x="1042988" y="6381750"/>
            <a:ext cx="7272337"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200" b="1">
                <a:latin typeface="+mn-lt"/>
              </a:defRPr>
            </a:lvl1pPr>
          </a:lstStyle>
          <a:p>
            <a:r>
              <a:rPr lang="en-US" smtClean="0"/>
              <a:t>Copyright © 2019, Elsevier Inc. All rights Reserved</a:t>
            </a:r>
            <a:endParaRPr lang="en-AU" dirty="0"/>
          </a:p>
        </p:txBody>
      </p:sp>
      <p:sp>
        <p:nvSpPr>
          <p:cNvPr id="239619" name="Rectangle 3"/>
          <p:cNvSpPr>
            <a:spLocks noGrp="1" noChangeArrowheads="1"/>
          </p:cNvSpPr>
          <p:nvPr>
            <p:ph type="title"/>
          </p:nvPr>
        </p:nvSpPr>
        <p:spPr bwMode="auto">
          <a:xfrm>
            <a:off x="611188" y="115888"/>
            <a:ext cx="8281987" cy="7016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AU" smtClean="0"/>
              <a:t>Click to edit Master title style</a:t>
            </a:r>
          </a:p>
        </p:txBody>
      </p:sp>
      <p:pic>
        <p:nvPicPr>
          <p:cNvPr id="239627" name="Picture 11" descr="MK_logo2"/>
          <p:cNvPicPr>
            <a:picLocks noChangeAspect="1" noChangeArrowheads="1"/>
          </p:cNvPicPr>
          <p:nvPr userDrawn="1"/>
        </p:nvPicPr>
        <p:blipFill>
          <a:blip r:embed="rId15" cstate="print"/>
          <a:srcRect/>
          <a:stretch>
            <a:fillRect/>
          </a:stretch>
        </p:blipFill>
        <p:spPr bwMode="auto">
          <a:xfrm>
            <a:off x="179388" y="6381750"/>
            <a:ext cx="792162" cy="460375"/>
          </a:xfrm>
          <a:prstGeom prst="rect">
            <a:avLst/>
          </a:prstGeom>
          <a:noFill/>
        </p:spPr>
      </p:pic>
      <p:sp>
        <p:nvSpPr>
          <p:cNvPr id="239630" name="Text Box 14"/>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a:spcBef>
                <a:spcPct val="0"/>
              </a:spcBef>
              <a:buClrTx/>
              <a:buSzTx/>
              <a:buFontTx/>
              <a:buNone/>
            </a:pPr>
            <a:fld id="{28EC741E-FC11-4977-9AC4-393A11CE0A97}" type="slidenum">
              <a:rPr lang="en-AU" sz="1200" b="1">
                <a:latin typeface="Arial" charset="0"/>
              </a:rPr>
              <a:pPr algn="r">
                <a:spcBef>
                  <a:spcPct val="0"/>
                </a:spcBef>
                <a:buClrTx/>
                <a:buSzTx/>
                <a:buFontTx/>
                <a:buNone/>
              </a:pPr>
              <a:t>‹#›</a:t>
            </a:fld>
            <a:endParaRPr lang="en-GB" sz="1200">
              <a:latin typeface="Arial" charset="0"/>
            </a:endParaRPr>
          </a:p>
        </p:txBody>
      </p:sp>
      <p:sp>
        <p:nvSpPr>
          <p:cNvPr id="239631" name="Rectangle 15"/>
          <p:cNvSpPr>
            <a:spLocks noChangeArrowheads="1"/>
          </p:cNvSpPr>
          <p:nvPr userDrawn="1"/>
        </p:nvSpPr>
        <p:spPr bwMode="auto">
          <a:xfrm>
            <a:off x="252413" y="44450"/>
            <a:ext cx="36512"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endParaRPr lang="en-US"/>
          </a:p>
        </p:txBody>
      </p:sp>
      <p:sp>
        <p:nvSpPr>
          <p:cNvPr id="239632" name="Rectangle 16"/>
          <p:cNvSpPr>
            <a:spLocks noChangeArrowheads="1"/>
          </p:cNvSpPr>
          <p:nvPr userDrawn="1"/>
        </p:nvSpPr>
        <p:spPr bwMode="auto">
          <a:xfrm>
            <a:off x="34925" y="693738"/>
            <a:ext cx="8569325" cy="71437"/>
          </a:xfrm>
          <a:prstGeom prst="rect">
            <a:avLst/>
          </a:prstGeom>
          <a:gradFill rotWithShape="1">
            <a:gsLst>
              <a:gs pos="0">
                <a:schemeClr val="bg2"/>
              </a:gs>
              <a:gs pos="100000">
                <a:schemeClr val="bg1"/>
              </a:gs>
            </a:gsLst>
            <a:lin ang="0" scaled="1"/>
          </a:gradFill>
          <a:ln w="9525">
            <a:noFill/>
            <a:miter lim="800000"/>
            <a:headEnd/>
            <a:tailEnd/>
          </a:ln>
          <a:effec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hf sldNum="0" hdr="0" dt="0"/>
  <p:txStyles>
    <p:titleStyle>
      <a:lvl1pPr algn="l" rtl="0" fontAlgn="base">
        <a:spcBef>
          <a:spcPct val="0"/>
        </a:spcBef>
        <a:spcAft>
          <a:spcPct val="0"/>
        </a:spcAft>
        <a:defRPr sz="4000" b="1">
          <a:solidFill>
            <a:srgbClr val="0066FF"/>
          </a:solidFill>
          <a:latin typeface="+mj-lt"/>
          <a:ea typeface="+mj-ea"/>
          <a:cs typeface="+mj-cs"/>
        </a:defRPr>
      </a:lvl1pPr>
      <a:lvl2pPr algn="l" rtl="0" fontAlgn="base">
        <a:spcBef>
          <a:spcPct val="0"/>
        </a:spcBef>
        <a:spcAft>
          <a:spcPct val="0"/>
        </a:spcAft>
        <a:defRPr sz="4000" b="1">
          <a:solidFill>
            <a:srgbClr val="0066FF"/>
          </a:solidFill>
          <a:latin typeface="Arial" charset="0"/>
        </a:defRPr>
      </a:lvl2pPr>
      <a:lvl3pPr algn="l" rtl="0" fontAlgn="base">
        <a:spcBef>
          <a:spcPct val="0"/>
        </a:spcBef>
        <a:spcAft>
          <a:spcPct val="0"/>
        </a:spcAft>
        <a:defRPr sz="4000" b="1">
          <a:solidFill>
            <a:srgbClr val="0066FF"/>
          </a:solidFill>
          <a:latin typeface="Arial" charset="0"/>
        </a:defRPr>
      </a:lvl3pPr>
      <a:lvl4pPr algn="l" rtl="0" fontAlgn="base">
        <a:spcBef>
          <a:spcPct val="0"/>
        </a:spcBef>
        <a:spcAft>
          <a:spcPct val="0"/>
        </a:spcAft>
        <a:defRPr sz="4000" b="1">
          <a:solidFill>
            <a:srgbClr val="0066FF"/>
          </a:solidFill>
          <a:latin typeface="Arial" charset="0"/>
        </a:defRPr>
      </a:lvl4pPr>
      <a:lvl5pPr algn="l" rtl="0" fontAlgn="base">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p:titleStyle>
    <p:bodyStyle>
      <a:lvl1pPr marL="342900" indent="-342900" algn="l" rtl="0" fontAlgn="base">
        <a:spcBef>
          <a:spcPct val="20000"/>
        </a:spcBef>
        <a:spcAft>
          <a:spcPct val="0"/>
        </a:spcAft>
        <a:buClr>
          <a:srgbClr val="0033CC"/>
        </a:buClr>
        <a:buSzPct val="60000"/>
        <a:buFont typeface="Wingdings" pitchFamily="2" charset="2"/>
        <a:buChar char="n"/>
        <a:defRPr sz="28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4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0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18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18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0"/>
          <p:cNvSpPr>
            <a:spLocks noGrp="1" noChangeArrowheads="1"/>
          </p:cNvSpPr>
          <p:nvPr>
            <p:ph type="ftr" sz="quarter" idx="3"/>
          </p:nvPr>
        </p:nvSpPr>
        <p:spPr/>
        <p:txBody>
          <a:bodyPr/>
          <a:lstStyle/>
          <a:p>
            <a:r>
              <a:rPr lang="en-US" smtClean="0"/>
              <a:t>Copyright © 2019, Elsevier Inc. All rights Reserved</a:t>
            </a:r>
            <a:endParaRPr lang="en-AU"/>
          </a:p>
        </p:txBody>
      </p:sp>
      <p:sp>
        <p:nvSpPr>
          <p:cNvPr id="233483" name="Rectangle 11"/>
          <p:cNvSpPr>
            <a:spLocks noChangeArrowheads="1"/>
          </p:cNvSpPr>
          <p:nvPr/>
        </p:nvSpPr>
        <p:spPr bwMode="auto">
          <a:xfrm>
            <a:off x="2843213" y="1254125"/>
            <a:ext cx="1983235" cy="584775"/>
          </a:xfrm>
          <a:prstGeom prst="rect">
            <a:avLst/>
          </a:prstGeom>
          <a:noFill/>
          <a:ln w="9525" algn="ctr">
            <a:noFill/>
            <a:miter lim="800000"/>
            <a:headEnd/>
            <a:tailEnd/>
          </a:ln>
          <a:effectLst/>
        </p:spPr>
        <p:txBody>
          <a:bodyPr wrap="none">
            <a:spAutoFit/>
          </a:bodyPr>
          <a:lstStyle/>
          <a:p>
            <a:r>
              <a:rPr lang="en-AU" dirty="0">
                <a:solidFill>
                  <a:srgbClr val="000099"/>
                </a:solidFill>
                <a:latin typeface="Arial" charset="0"/>
              </a:rPr>
              <a:t>Chapter </a:t>
            </a:r>
            <a:r>
              <a:rPr lang="en-AU" dirty="0" smtClean="0">
                <a:solidFill>
                  <a:srgbClr val="000099"/>
                </a:solidFill>
                <a:latin typeface="Arial" charset="0"/>
              </a:rPr>
              <a:t>5</a:t>
            </a:r>
            <a:endParaRPr lang="en-GB" dirty="0">
              <a:solidFill>
                <a:srgbClr val="000099"/>
              </a:solidFill>
              <a:latin typeface="Arial" charset="0"/>
            </a:endParaRPr>
          </a:p>
        </p:txBody>
      </p:sp>
      <p:sp>
        <p:nvSpPr>
          <p:cNvPr id="233484" name="Rectangle 12"/>
          <p:cNvSpPr>
            <a:spLocks noChangeArrowheads="1"/>
          </p:cNvSpPr>
          <p:nvPr/>
        </p:nvSpPr>
        <p:spPr bwMode="auto">
          <a:xfrm>
            <a:off x="2843213" y="2060575"/>
            <a:ext cx="5832475" cy="584775"/>
          </a:xfrm>
          <a:prstGeom prst="rect">
            <a:avLst/>
          </a:prstGeom>
          <a:noFill/>
          <a:ln w="9525" algn="ctr">
            <a:noFill/>
            <a:miter lim="800000"/>
            <a:headEnd/>
            <a:tailEnd/>
          </a:ln>
          <a:effectLst/>
        </p:spPr>
        <p:txBody>
          <a:bodyPr>
            <a:spAutoFit/>
          </a:bodyPr>
          <a:lstStyle/>
          <a:p>
            <a:r>
              <a:rPr lang="en-AU" smtClean="0">
                <a:solidFill>
                  <a:srgbClr val="0066FF"/>
                </a:solidFill>
                <a:latin typeface="Arial" charset="0"/>
              </a:rPr>
              <a:t>Thread-Level </a:t>
            </a:r>
            <a:r>
              <a:rPr lang="en-AU" dirty="0" smtClean="0">
                <a:solidFill>
                  <a:srgbClr val="0066FF"/>
                </a:solidFill>
                <a:latin typeface="Arial" charset="0"/>
              </a:rPr>
              <a:t>Parallelism</a:t>
            </a:r>
            <a:endParaRPr lang="en-GB" dirty="0">
              <a:solidFill>
                <a:srgbClr val="0066FF"/>
              </a:solidFill>
              <a:latin typeface="Arial" charset="0"/>
            </a:endParaRPr>
          </a:p>
        </p:txBody>
      </p:sp>
      <p:sp>
        <p:nvSpPr>
          <p:cNvPr id="233485" name="Text Box 13"/>
          <p:cNvSpPr txBox="1">
            <a:spLocks noChangeArrowheads="1"/>
          </p:cNvSpPr>
          <p:nvPr/>
        </p:nvSpPr>
        <p:spPr bwMode="auto">
          <a:xfrm>
            <a:off x="2789285" y="-100013"/>
            <a:ext cx="4502066" cy="892552"/>
          </a:xfrm>
          <a:prstGeom prst="rect">
            <a:avLst/>
          </a:prstGeom>
          <a:noFill/>
          <a:ln w="9525" algn="ctr">
            <a:noFill/>
            <a:miter lim="800000"/>
            <a:headEnd/>
            <a:tailEnd/>
          </a:ln>
          <a:effectLst/>
        </p:spPr>
        <p:txBody>
          <a:bodyPr wrap="none">
            <a:spAutoFit/>
          </a:bodyPr>
          <a:lstStyle/>
          <a:p>
            <a:pPr algn="ctr"/>
            <a:r>
              <a:rPr lang="en-US" sz="2800" dirty="0" smtClean="0">
                <a:solidFill>
                  <a:schemeClr val="bg1"/>
                </a:solidFill>
                <a:latin typeface="Times New Roman" pitchFamily="18" charset="0"/>
              </a:rPr>
              <a:t>Computer Architecture</a:t>
            </a:r>
            <a:endParaRPr lang="en-US" sz="2800" dirty="0">
              <a:solidFill>
                <a:schemeClr val="bg1"/>
              </a:solidFill>
              <a:latin typeface="Times New Roman" pitchFamily="18" charset="0"/>
            </a:endParaRPr>
          </a:p>
          <a:p>
            <a:pPr algn="ctr"/>
            <a:r>
              <a:rPr lang="en-US" sz="2000" dirty="0" smtClean="0">
                <a:solidFill>
                  <a:schemeClr val="bg1"/>
                </a:solidFill>
                <a:latin typeface="Arial" charset="0"/>
              </a:rPr>
              <a:t>A Quantitative Approach</a:t>
            </a:r>
            <a:r>
              <a:rPr lang="en-US" sz="2000" smtClean="0">
                <a:solidFill>
                  <a:schemeClr val="bg1"/>
                </a:solidFill>
                <a:latin typeface="Arial" charset="0"/>
              </a:rPr>
              <a:t>, Sixth Edition</a:t>
            </a:r>
            <a:endParaRPr lang="en-GB" sz="2000" dirty="0">
              <a:solidFill>
                <a:schemeClr val="bg1"/>
              </a:solidFill>
              <a:latin typeface="Arial" charset="0"/>
            </a:endParaRPr>
          </a:p>
        </p:txBody>
      </p:sp>
      <p:sp>
        <p:nvSpPr>
          <p:cNvPr id="2" name="TextBox 1"/>
          <p:cNvSpPr txBox="1"/>
          <p:nvPr/>
        </p:nvSpPr>
        <p:spPr>
          <a:xfrm>
            <a:off x="2555776" y="4077072"/>
            <a:ext cx="6588225" cy="1015663"/>
          </a:xfrm>
          <a:prstGeom prst="rect">
            <a:avLst/>
          </a:prstGeom>
          <a:noFill/>
        </p:spPr>
        <p:txBody>
          <a:bodyPr wrap="square" rtlCol="0">
            <a:spAutoFit/>
          </a:bodyPr>
          <a:lstStyle/>
          <a:p>
            <a:r>
              <a:rPr lang="en-US" sz="2000" i="1" dirty="0" smtClean="0">
                <a:latin typeface="+mn-lt"/>
              </a:rPr>
              <a:t>We are dedicating all of our future product development to multicore designs. We believe this is a key inflection point for the industry-</a:t>
            </a:r>
            <a:r>
              <a:rPr lang="en-US" sz="2000" dirty="0" smtClean="0">
                <a:latin typeface="+mn-lt"/>
              </a:rPr>
              <a:t>-Paul </a:t>
            </a:r>
            <a:r>
              <a:rPr lang="en-US" sz="2000" dirty="0" err="1" smtClean="0">
                <a:latin typeface="+mn-lt"/>
              </a:rPr>
              <a:t>Otellini</a:t>
            </a:r>
            <a:r>
              <a:rPr lang="en-US" sz="2000" dirty="0" smtClean="0">
                <a:latin typeface="+mn-lt"/>
              </a:rPr>
              <a:t>, President, Intel, 2005</a:t>
            </a:r>
            <a:endParaRPr lang="en-US" sz="2000" dirty="0">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Snoopy Coherence Protocols</a:t>
            </a:r>
            <a:endParaRPr lang="en-AU" dirty="0"/>
          </a:p>
        </p:txBody>
      </p:sp>
      <p:sp>
        <p:nvSpPr>
          <p:cNvPr id="242691" name="Rectangle 3"/>
          <p:cNvSpPr>
            <a:spLocks noGrp="1" noChangeArrowheads="1"/>
          </p:cNvSpPr>
          <p:nvPr>
            <p:ph type="body" idx="1"/>
          </p:nvPr>
        </p:nvSpPr>
        <p:spPr/>
        <p:txBody>
          <a:bodyPr/>
          <a:lstStyle/>
          <a:p>
            <a:pPr>
              <a:lnSpc>
                <a:spcPct val="90000"/>
              </a:lnSpc>
            </a:pPr>
            <a:r>
              <a:rPr lang="en-US" dirty="0" smtClean="0"/>
              <a:t>Write invalidate</a:t>
            </a:r>
          </a:p>
          <a:p>
            <a:pPr lvl="1">
              <a:lnSpc>
                <a:spcPct val="90000"/>
              </a:lnSpc>
            </a:pPr>
            <a:r>
              <a:rPr lang="en-US" dirty="0" smtClean="0"/>
              <a:t>On write, invalidate all other copies</a:t>
            </a:r>
          </a:p>
          <a:p>
            <a:pPr lvl="1">
              <a:lnSpc>
                <a:spcPct val="90000"/>
              </a:lnSpc>
            </a:pPr>
            <a:r>
              <a:rPr lang="en-US" dirty="0" smtClean="0"/>
              <a:t>Use bus itself to serialize</a:t>
            </a:r>
          </a:p>
          <a:p>
            <a:pPr lvl="2">
              <a:lnSpc>
                <a:spcPct val="90000"/>
              </a:lnSpc>
            </a:pPr>
            <a:r>
              <a:rPr lang="en-US" dirty="0" smtClean="0"/>
              <a:t>Write cannot complete until bus access is obtained</a:t>
            </a:r>
          </a:p>
          <a:p>
            <a:pPr lvl="1">
              <a:lnSpc>
                <a:spcPct val="90000"/>
              </a:lnSpc>
            </a:pPr>
            <a:endParaRPr lang="en-US" dirty="0" smtClean="0"/>
          </a:p>
          <a:p>
            <a:pPr lvl="1">
              <a:lnSpc>
                <a:spcPct val="90000"/>
              </a:lnSpc>
            </a:pPr>
            <a:endParaRPr lang="en-US" dirty="0" smtClean="0"/>
          </a:p>
          <a:p>
            <a:pPr lvl="1">
              <a:lnSpc>
                <a:spcPct val="90000"/>
              </a:lnSpc>
            </a:pPr>
            <a:endParaRPr lang="en-US" dirty="0" smtClean="0"/>
          </a:p>
          <a:p>
            <a:pPr lvl="1">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r>
              <a:rPr lang="en-US" dirty="0" smtClean="0"/>
              <a:t>Write update</a:t>
            </a:r>
          </a:p>
          <a:p>
            <a:pPr lvl="1">
              <a:lnSpc>
                <a:spcPct val="90000"/>
              </a:lnSpc>
            </a:pPr>
            <a:r>
              <a:rPr lang="en-US" dirty="0" smtClean="0"/>
              <a:t>On write, update all copies</a:t>
            </a:r>
          </a:p>
        </p:txBody>
      </p:sp>
      <p:sp>
        <p:nvSpPr>
          <p:cNvPr id="8"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323528" y="2780928"/>
            <a:ext cx="8262228" cy="247689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1" name="Rectangle 1"/>
          <p:cNvSpPr>
            <a:spLocks noChangeArrowheads="1"/>
          </p:cNvSpPr>
          <p:nvPr/>
        </p:nvSpPr>
        <p:spPr bwMode="auto">
          <a:xfrm>
            <a:off x="442913" y="3505200"/>
            <a:ext cx="8167687"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sz="1200" b="1"/>
              <a:t>Figure 5.4 An example of an invalidation protocol working on a snooping bus for a single cache block (X) with write-back caches</a:t>
            </a:r>
            <a:r>
              <a:rPr lang="en-US" altLang="en-US" sz="1200"/>
              <a:t>. We assume that neither cache initially holds X and that the value of X in memory is 0. The processor and memory contents show the value after the processor and bus activity have both completed. A blank indicates no activity or no copy cached. When the second miss by B occurs, processor A responds with the value canceling the response from memory. In addition, both the contents of B's cache and the memory contents of X are updated. This update of memory, which occurs when a block becomes shared, simplifies the protocol, but it is possible to track the ownership and force the write-back only if the block is replaced. This requires the introduction of an additional status bit indicating ownership of a block. The ownership bit indicates that a block may be shared for reads, but only the owning processor can write the block, and that processor is responsible for updating any other processors and memory when it changes the block or replaces it. If a multicore uses a shared cache (e.g., L3), then all memory is seen through the shared cache; L3 acts like the memory in this example, and coherency must be handled for the private L1 and L2 caches for each core. It is this observation that led some designers to opt for a directory protocol within the multicore. To make this work, the L3 cache must be inclusive; recall from Chapter 2, that a cache is inclusive if any location in a higher level cache (L1 and L2 in this case) is also in L3. We return to the topic of inclusion on page 423.</a:t>
            </a:r>
            <a:endParaRPr lang="en-US" altLang="en-US" sz="1200" b="1"/>
          </a:p>
        </p:txBody>
      </p:sp>
      <p:pic>
        <p:nvPicPr>
          <p:cNvPr id="12292" name="Picture 2" descr="X:\02_GRAPHICS\BOOKS\02_PPTs\MKCAD(Hennessy)\PPT\Ch05\f05-04-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914400"/>
            <a:ext cx="655161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58688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Snoopy Coherence Protocols</a:t>
            </a:r>
            <a:endParaRPr lang="en-AU" dirty="0"/>
          </a:p>
        </p:txBody>
      </p:sp>
      <p:sp>
        <p:nvSpPr>
          <p:cNvPr id="242691" name="Rectangle 3"/>
          <p:cNvSpPr>
            <a:spLocks noGrp="1" noChangeArrowheads="1"/>
          </p:cNvSpPr>
          <p:nvPr>
            <p:ph type="body" idx="1"/>
          </p:nvPr>
        </p:nvSpPr>
        <p:spPr/>
        <p:txBody>
          <a:bodyPr/>
          <a:lstStyle/>
          <a:p>
            <a:pPr>
              <a:lnSpc>
                <a:spcPct val="90000"/>
              </a:lnSpc>
            </a:pPr>
            <a:r>
              <a:rPr lang="en-US" dirty="0" smtClean="0"/>
              <a:t>Locating an item when a read miss occurs</a:t>
            </a:r>
          </a:p>
          <a:p>
            <a:pPr lvl="1">
              <a:lnSpc>
                <a:spcPct val="90000"/>
              </a:lnSpc>
            </a:pPr>
            <a:r>
              <a:rPr lang="en-US" dirty="0" smtClean="0"/>
              <a:t>In write-back cache, the updated value must be sent to the requesting processor</a:t>
            </a:r>
          </a:p>
          <a:p>
            <a:pPr>
              <a:lnSpc>
                <a:spcPct val="90000"/>
              </a:lnSpc>
            </a:pPr>
            <a:endParaRPr lang="en-US" dirty="0" smtClean="0"/>
          </a:p>
          <a:p>
            <a:pPr>
              <a:lnSpc>
                <a:spcPct val="90000"/>
              </a:lnSpc>
            </a:pPr>
            <a:r>
              <a:rPr lang="en-US" dirty="0" smtClean="0"/>
              <a:t>Cache lines marked as shared or exclusive/modified</a:t>
            </a:r>
          </a:p>
          <a:p>
            <a:pPr lvl="1">
              <a:lnSpc>
                <a:spcPct val="90000"/>
              </a:lnSpc>
            </a:pPr>
            <a:r>
              <a:rPr lang="en-US" dirty="0" smtClean="0"/>
              <a:t>Only writes to shared lines need an invalidate broadcast</a:t>
            </a:r>
          </a:p>
          <a:p>
            <a:pPr lvl="2">
              <a:lnSpc>
                <a:spcPct val="90000"/>
              </a:lnSpc>
            </a:pPr>
            <a:r>
              <a:rPr lang="en-US" dirty="0" smtClean="0"/>
              <a:t>After this, the line is marked as exclusive</a:t>
            </a:r>
          </a:p>
          <a:p>
            <a:pPr lvl="2">
              <a:lnSpc>
                <a:spcPct val="90000"/>
              </a:lnSpc>
            </a:pPr>
            <a:endParaRPr lang="en-US" dirty="0" smtClean="0"/>
          </a:p>
        </p:txBody>
      </p:sp>
      <p:sp>
        <p:nvSpPr>
          <p:cNvPr id="8"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Snoopy Coherence Protocols</a:t>
            </a:r>
            <a:endParaRPr lang="en-AU" dirty="0"/>
          </a:p>
        </p:txBody>
      </p:sp>
      <p:sp>
        <p:nvSpPr>
          <p:cNvPr id="8"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1259632" y="817563"/>
            <a:ext cx="6408712" cy="540799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339" name="Rectangle 1"/>
          <p:cNvSpPr>
            <a:spLocks noChangeArrowheads="1"/>
          </p:cNvSpPr>
          <p:nvPr/>
        </p:nvSpPr>
        <p:spPr bwMode="auto">
          <a:xfrm>
            <a:off x="442913" y="4946650"/>
            <a:ext cx="8167687"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sz="1200" b="1"/>
              <a:t>Figure 5.5 The cache coherence mechanism receives requests from both the core's processor and the shared bus and responds to these based on the type of request, whether it hits or misses in the local cache, and the state of the local cache block specified in the request</a:t>
            </a:r>
            <a:r>
              <a:rPr lang="en-US" altLang="en-US" sz="1200"/>
              <a:t>. The fourth column describes the type of cache action as normal hit or miss (the same as a uniprocessor cache would see), replacement (a uniprocessor cache replacement miss), or coherence (required to maintain cache coherence); a normal or replacement action may cause a coherence action depending on the state of the block in other caches. For read, misses, write misses, or invalidates snooped from the bus, an action is required </a:t>
            </a:r>
            <a:r>
              <a:rPr lang="en-US" altLang="en-US" sz="1200" i="1"/>
              <a:t>only</a:t>
            </a:r>
            <a:r>
              <a:rPr lang="en-US" altLang="en-US" sz="1200"/>
              <a:t> if the read or write addresses match a block in the local cache and the block is valid.</a:t>
            </a:r>
            <a:endParaRPr lang="en-US" altLang="en-US" sz="1200" b="1"/>
          </a:p>
        </p:txBody>
      </p:sp>
      <p:pic>
        <p:nvPicPr>
          <p:cNvPr id="14340" name="Picture 2" descr="X:\02_GRAPHICS\BOOKS\02_PPTs\MKCAD(Hennessy)\PPT\Ch05\f05-05-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025" y="152400"/>
            <a:ext cx="54737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64918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Snoopy Coherence Protocols</a:t>
            </a:r>
            <a:endParaRPr lang="en-AU" dirty="0"/>
          </a:p>
        </p:txBody>
      </p:sp>
      <p:sp>
        <p:nvSpPr>
          <p:cNvPr id="8"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323528" y="1340768"/>
            <a:ext cx="8280920" cy="434351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87" name="Rectangle 1"/>
          <p:cNvSpPr>
            <a:spLocks noChangeArrowheads="1"/>
          </p:cNvSpPr>
          <p:nvPr/>
        </p:nvSpPr>
        <p:spPr bwMode="auto">
          <a:xfrm>
            <a:off x="0" y="2996952"/>
            <a:ext cx="9144000" cy="352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en-US" altLang="en-US" sz="1200" b="1" dirty="0"/>
              <a:t>Figure 5.6 A write invalidate, cache coherence protocol for a private write-back cache showing the states and state transitions for each block in the cache</a:t>
            </a:r>
            <a:r>
              <a:rPr lang="en-US" altLang="en-US" sz="1200" dirty="0"/>
              <a:t>. The cache states are shown in circles, with any access permitted by the local processor without a state transition shown in parentheses under the name of the state. The stimulus causing a state change is shown on the transition arcs in regular type, and any bus actions generated as part of the state transition are shown on the transition arc in </a:t>
            </a:r>
            <a:r>
              <a:rPr lang="en-US" altLang="en-US" sz="1200" i="1" dirty="0"/>
              <a:t>bold</a:t>
            </a:r>
            <a:r>
              <a:rPr lang="en-US" altLang="en-US" sz="1200" dirty="0"/>
              <a:t>. The stimulus actions apply to a block in the private cache, not to a specific address in the cache. Thus a read miss to a block in the shared state is a miss for that cache block but for a different address. The left side of the diagram shows state transitions based on actions of the processor associated with this cache; the right side shows transitions based on operations on the bus. A read miss in the exclusive or shared state and a write miss in the exclusive state occur when the address requested by the processor does not match the address in the local cache block. Such a miss is a standard cache replacement miss. An attempt to write a block in the shared state generates an invalidate. Whenever a bus transaction occurs, all private caches that contain the cache block specified in the bus transaction take the action dictated by the right half of the diagram. The protocol assumes that memory (or a shared cache) provides data on a read miss for a block that is clean in all local caches. In actual implementations, these two sets of state diagrams are combined. In practice, there are many subtle variations on invalidate protocols, including the introduction of the exclusive unmodified state, as to whether a processor or memory provides data on a miss. In a multicore chip, the shared cache (usually L3, but sometimes L2) acts as the equivalent of memory, and the bus is the bus between the private caches of each core and the shared cache, which in turn interfaces to the memory. </a:t>
            </a:r>
            <a:endParaRPr lang="en-US" altLang="en-US" sz="1200" b="1" dirty="0"/>
          </a:p>
        </p:txBody>
      </p:sp>
      <p:pic>
        <p:nvPicPr>
          <p:cNvPr id="16388" name="Picture 2" descr="X:\02_GRAPHICS\BOOKS\02_PPTs\MKCAD(Hennessy)\PPT\Ch05\f05-06-97801281190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3075" y="44625"/>
            <a:ext cx="5657850" cy="288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3332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35" name="Rectangle 1"/>
          <p:cNvSpPr>
            <a:spLocks noChangeArrowheads="1"/>
          </p:cNvSpPr>
          <p:nvPr/>
        </p:nvSpPr>
        <p:spPr bwMode="auto">
          <a:xfrm>
            <a:off x="442913" y="5334000"/>
            <a:ext cx="816768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sz="1200" b="1"/>
              <a:t>Figure 5.7 Cache coherence state diagram with the state transitions induced by the local processor shown in </a:t>
            </a:r>
            <a:r>
              <a:rPr lang="en-US" altLang="en-US" sz="1200" b="1" i="1"/>
              <a:t>black</a:t>
            </a:r>
            <a:r>
              <a:rPr lang="en-US" altLang="en-US" sz="1200" b="1"/>
              <a:t> and by the bus activities shown in </a:t>
            </a:r>
            <a:r>
              <a:rPr lang="en-US" altLang="en-US" sz="1200" b="1" i="1"/>
              <a:t>gray</a:t>
            </a:r>
            <a:r>
              <a:rPr lang="en-US" altLang="en-US" sz="1200"/>
              <a:t>. As in Figure 5.6, the activities on a transition are shown in </a:t>
            </a:r>
            <a:r>
              <a:rPr lang="en-US" altLang="en-US" sz="1200" i="1"/>
              <a:t>bold</a:t>
            </a:r>
            <a:r>
              <a:rPr lang="en-US" altLang="en-US" sz="1200"/>
              <a:t>.</a:t>
            </a:r>
            <a:endParaRPr lang="en-US" altLang="en-US" sz="1200" b="1"/>
          </a:p>
        </p:txBody>
      </p:sp>
      <p:pic>
        <p:nvPicPr>
          <p:cNvPr id="18436" name="Picture 2" descr="X:\02_GRAPHICS\BOOKS\02_PPTs\MKCAD(Hennessy)\PPT\Ch05\f05-07-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33400"/>
            <a:ext cx="4465638"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5162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Snoopy Coherence Protocols</a:t>
            </a:r>
            <a:endParaRPr lang="en-AU" dirty="0"/>
          </a:p>
        </p:txBody>
      </p:sp>
      <p:sp>
        <p:nvSpPr>
          <p:cNvPr id="242691" name="Rectangle 3"/>
          <p:cNvSpPr>
            <a:spLocks noGrp="1" noChangeArrowheads="1"/>
          </p:cNvSpPr>
          <p:nvPr>
            <p:ph type="body" idx="1"/>
          </p:nvPr>
        </p:nvSpPr>
        <p:spPr>
          <a:xfrm>
            <a:off x="323529" y="1125538"/>
            <a:ext cx="8631560" cy="5111750"/>
          </a:xfrm>
        </p:spPr>
        <p:txBody>
          <a:bodyPr/>
          <a:lstStyle/>
          <a:p>
            <a:pPr>
              <a:lnSpc>
                <a:spcPct val="90000"/>
              </a:lnSpc>
            </a:pPr>
            <a:r>
              <a:rPr lang="en-US" dirty="0" smtClean="0"/>
              <a:t>Complications for the basic MSI </a:t>
            </a:r>
            <a:r>
              <a:rPr lang="en-US" dirty="0" err="1" smtClean="0">
                <a:solidFill>
                  <a:srgbClr val="FF0000"/>
                </a:solidFill>
              </a:rPr>
              <a:t>ModifiedSharedInvalid</a:t>
            </a:r>
            <a:r>
              <a:rPr lang="en-US" dirty="0" smtClean="0">
                <a:solidFill>
                  <a:srgbClr val="FF0000"/>
                </a:solidFill>
              </a:rPr>
              <a:t> </a:t>
            </a:r>
            <a:r>
              <a:rPr lang="en-US" dirty="0" smtClean="0"/>
              <a:t>protocol:</a:t>
            </a:r>
          </a:p>
          <a:p>
            <a:pPr lvl="1">
              <a:lnSpc>
                <a:spcPct val="90000"/>
              </a:lnSpc>
            </a:pPr>
            <a:r>
              <a:rPr lang="en-US" dirty="0" smtClean="0"/>
              <a:t>Operations are not atomic</a:t>
            </a:r>
          </a:p>
          <a:p>
            <a:pPr lvl="2">
              <a:lnSpc>
                <a:spcPct val="90000"/>
              </a:lnSpc>
            </a:pPr>
            <a:r>
              <a:rPr lang="en-US" dirty="0" smtClean="0"/>
              <a:t>E.g. detect miss, acquire bus, receive a response</a:t>
            </a:r>
          </a:p>
          <a:p>
            <a:pPr lvl="2">
              <a:lnSpc>
                <a:spcPct val="90000"/>
              </a:lnSpc>
            </a:pPr>
            <a:r>
              <a:rPr lang="en-US" dirty="0" smtClean="0"/>
              <a:t>Creates possibility of deadlock and races</a:t>
            </a:r>
          </a:p>
          <a:p>
            <a:pPr lvl="2">
              <a:lnSpc>
                <a:spcPct val="90000"/>
              </a:lnSpc>
            </a:pPr>
            <a:r>
              <a:rPr lang="en-US" dirty="0" smtClean="0"/>
              <a:t>One solution:  processor that sends invalidate can hold bus until other processors receive the invalidate</a:t>
            </a:r>
          </a:p>
          <a:p>
            <a:pPr lvl="2">
              <a:lnSpc>
                <a:spcPct val="90000"/>
              </a:lnSpc>
            </a:pPr>
            <a:endParaRPr lang="en-US" dirty="0" smtClean="0"/>
          </a:p>
          <a:p>
            <a:pPr>
              <a:lnSpc>
                <a:spcPct val="90000"/>
              </a:lnSpc>
            </a:pPr>
            <a:r>
              <a:rPr lang="en-US" dirty="0" smtClean="0"/>
              <a:t>Extensions:</a:t>
            </a:r>
          </a:p>
          <a:p>
            <a:pPr lvl="1">
              <a:lnSpc>
                <a:spcPct val="90000"/>
              </a:lnSpc>
            </a:pPr>
            <a:r>
              <a:rPr lang="en-US" dirty="0" smtClean="0"/>
              <a:t>Add exclusive state to indicate clean block in only one cache (MESI protocol) </a:t>
            </a:r>
            <a:r>
              <a:rPr lang="en-US" dirty="0" smtClean="0">
                <a:solidFill>
                  <a:srgbClr val="FF0000"/>
                </a:solidFill>
              </a:rPr>
              <a:t>Adds Exclusive state </a:t>
            </a:r>
            <a:r>
              <a:rPr lang="en-US" sz="1800" dirty="0" smtClean="0">
                <a:solidFill>
                  <a:srgbClr val="FF0000"/>
                </a:solidFill>
              </a:rPr>
              <a:t>(reduce traffic if block is needed by only one cache)</a:t>
            </a:r>
            <a:r>
              <a:rPr lang="en-US" dirty="0" smtClean="0">
                <a:solidFill>
                  <a:srgbClr val="FF0000"/>
                </a:solidFill>
              </a:rPr>
              <a:t> – One of several refinements.</a:t>
            </a:r>
            <a:endParaRPr lang="en-US" dirty="0" smtClean="0"/>
          </a:p>
          <a:p>
            <a:pPr lvl="2">
              <a:lnSpc>
                <a:spcPct val="90000"/>
              </a:lnSpc>
            </a:pPr>
            <a:r>
              <a:rPr lang="en-US" dirty="0" smtClean="0"/>
              <a:t>Prevents needing to write invalidate on a write</a:t>
            </a:r>
          </a:p>
          <a:p>
            <a:pPr lvl="1">
              <a:lnSpc>
                <a:spcPct val="90000"/>
              </a:lnSpc>
            </a:pPr>
            <a:r>
              <a:rPr lang="en-US" dirty="0" smtClean="0"/>
              <a:t>Owned state</a:t>
            </a:r>
          </a:p>
        </p:txBody>
      </p:sp>
      <p:sp>
        <p:nvSpPr>
          <p:cNvPr id="8"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a:xfrm>
            <a:off x="611188" y="171232"/>
            <a:ext cx="8281987" cy="646331"/>
          </a:xfrm>
        </p:spPr>
        <p:txBody>
          <a:bodyPr/>
          <a:lstStyle/>
          <a:p>
            <a:r>
              <a:rPr lang="en-US" sz="3600" dirty="0" smtClean="0"/>
              <a:t>Coherence Protocols:  Extensions</a:t>
            </a:r>
            <a:endParaRPr lang="en-AU" sz="3600" dirty="0"/>
          </a:p>
        </p:txBody>
      </p:sp>
      <p:sp>
        <p:nvSpPr>
          <p:cNvPr id="242691" name="Rectangle 3"/>
          <p:cNvSpPr>
            <a:spLocks noGrp="1" noChangeArrowheads="1"/>
          </p:cNvSpPr>
          <p:nvPr>
            <p:ph type="body" idx="1"/>
          </p:nvPr>
        </p:nvSpPr>
        <p:spPr>
          <a:xfrm>
            <a:off x="684213" y="1125538"/>
            <a:ext cx="4103811" cy="5111750"/>
          </a:xfrm>
        </p:spPr>
        <p:txBody>
          <a:bodyPr/>
          <a:lstStyle/>
          <a:p>
            <a:pPr>
              <a:lnSpc>
                <a:spcPct val="90000"/>
              </a:lnSpc>
            </a:pPr>
            <a:r>
              <a:rPr lang="en-US" dirty="0" smtClean="0"/>
              <a:t>Shared memory bus and snooping bandwidth is bottleneck for scaling symmetric multiprocessors</a:t>
            </a:r>
          </a:p>
          <a:p>
            <a:pPr lvl="1">
              <a:lnSpc>
                <a:spcPct val="90000"/>
              </a:lnSpc>
            </a:pPr>
            <a:r>
              <a:rPr lang="en-US" dirty="0" smtClean="0"/>
              <a:t>Duplicating tags</a:t>
            </a:r>
          </a:p>
          <a:p>
            <a:pPr lvl="1">
              <a:lnSpc>
                <a:spcPct val="90000"/>
              </a:lnSpc>
            </a:pPr>
            <a:r>
              <a:rPr lang="en-US" dirty="0" smtClean="0"/>
              <a:t>Place directory in outermost cache</a:t>
            </a:r>
          </a:p>
          <a:p>
            <a:pPr lvl="1">
              <a:lnSpc>
                <a:spcPct val="90000"/>
              </a:lnSpc>
            </a:pPr>
            <a:r>
              <a:rPr lang="en-US" dirty="0" smtClean="0"/>
              <a:t>Use crossbars or point-to-point networks with banked memory</a:t>
            </a:r>
          </a:p>
          <a:p>
            <a:pPr lvl="2">
              <a:lnSpc>
                <a:spcPct val="90000"/>
              </a:lnSpc>
            </a:pPr>
            <a:endParaRPr lang="en-US" dirty="0" smtClean="0"/>
          </a:p>
        </p:txBody>
      </p:sp>
      <p:sp>
        <p:nvSpPr>
          <p:cNvPr id="8"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4711277" y="1268761"/>
            <a:ext cx="4038380" cy="381642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Introduction</a:t>
            </a:r>
            <a:endParaRPr lang="en-AU" dirty="0"/>
          </a:p>
        </p:txBody>
      </p:sp>
      <p:sp>
        <p:nvSpPr>
          <p:cNvPr id="242691" name="Rectangle 3"/>
          <p:cNvSpPr>
            <a:spLocks noGrp="1" noChangeArrowheads="1"/>
          </p:cNvSpPr>
          <p:nvPr>
            <p:ph type="body" idx="1"/>
          </p:nvPr>
        </p:nvSpPr>
        <p:spPr/>
        <p:txBody>
          <a:bodyPr/>
          <a:lstStyle/>
          <a:p>
            <a:pPr>
              <a:lnSpc>
                <a:spcPct val="90000"/>
              </a:lnSpc>
            </a:pPr>
            <a:r>
              <a:rPr lang="en-US" dirty="0" smtClean="0"/>
              <a:t>Thread-Level parallelism</a:t>
            </a:r>
          </a:p>
          <a:p>
            <a:pPr lvl="1">
              <a:lnSpc>
                <a:spcPct val="90000"/>
              </a:lnSpc>
            </a:pPr>
            <a:r>
              <a:rPr lang="en-US" dirty="0" smtClean="0"/>
              <a:t>Have multiple program counters</a:t>
            </a:r>
          </a:p>
          <a:p>
            <a:pPr lvl="1">
              <a:lnSpc>
                <a:spcPct val="90000"/>
              </a:lnSpc>
            </a:pPr>
            <a:r>
              <a:rPr lang="en-US" dirty="0" smtClean="0"/>
              <a:t>Uses MIMD model</a:t>
            </a:r>
          </a:p>
          <a:p>
            <a:pPr lvl="1">
              <a:lnSpc>
                <a:spcPct val="90000"/>
              </a:lnSpc>
            </a:pPr>
            <a:r>
              <a:rPr lang="en-US" dirty="0" smtClean="0"/>
              <a:t>Targeted for tightly-coupled shared-memory multiprocessors</a:t>
            </a:r>
          </a:p>
          <a:p>
            <a:pPr lvl="1">
              <a:lnSpc>
                <a:spcPct val="90000"/>
              </a:lnSpc>
            </a:pPr>
            <a:endParaRPr lang="en-US" dirty="0" smtClean="0"/>
          </a:p>
          <a:p>
            <a:pPr>
              <a:lnSpc>
                <a:spcPct val="90000"/>
              </a:lnSpc>
            </a:pPr>
            <a:r>
              <a:rPr lang="en-US" dirty="0" smtClean="0"/>
              <a:t>For </a:t>
            </a:r>
            <a:r>
              <a:rPr lang="en-US" i="1" dirty="0" smtClean="0"/>
              <a:t>n</a:t>
            </a:r>
            <a:r>
              <a:rPr lang="en-US" dirty="0" smtClean="0"/>
              <a:t> processors, need </a:t>
            </a:r>
            <a:r>
              <a:rPr lang="en-US" i="1" dirty="0" smtClean="0"/>
              <a:t>n</a:t>
            </a:r>
            <a:r>
              <a:rPr lang="en-US" dirty="0" smtClean="0"/>
              <a:t> threads</a:t>
            </a:r>
          </a:p>
          <a:p>
            <a:pPr>
              <a:lnSpc>
                <a:spcPct val="90000"/>
              </a:lnSpc>
            </a:pPr>
            <a:endParaRPr lang="en-US" dirty="0" smtClean="0"/>
          </a:p>
          <a:p>
            <a:pPr>
              <a:lnSpc>
                <a:spcPct val="90000"/>
              </a:lnSpc>
            </a:pPr>
            <a:r>
              <a:rPr lang="en-US" dirty="0" smtClean="0"/>
              <a:t>Amount of computation assigned to each thread = grain size</a:t>
            </a:r>
          </a:p>
          <a:p>
            <a:pPr lvl="1">
              <a:lnSpc>
                <a:spcPct val="90000"/>
              </a:lnSpc>
            </a:pPr>
            <a:r>
              <a:rPr lang="en-US" dirty="0" smtClean="0"/>
              <a:t>Threads can be used for data-level parallelism, but the overheads may outweigh the benefit</a:t>
            </a:r>
          </a:p>
        </p:txBody>
      </p:sp>
      <p:sp>
        <p:nvSpPr>
          <p:cNvPr id="242693" name="Text Box 5"/>
          <p:cNvSpPr txBox="1">
            <a:spLocks noChangeArrowheads="1"/>
          </p:cNvSpPr>
          <p:nvPr/>
        </p:nvSpPr>
        <p:spPr bwMode="auto">
          <a:xfrm rot="5400000">
            <a:off x="8265582" y="507395"/>
            <a:ext cx="139012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Introduction</a:t>
            </a:r>
            <a:endParaRPr lang="en-US" sz="1800" dirty="0">
              <a:solidFill>
                <a:srgbClr val="0066FF"/>
              </a:solidFill>
              <a:latin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83" name="Rectangle 1"/>
          <p:cNvSpPr>
            <a:spLocks noChangeArrowheads="1"/>
          </p:cNvSpPr>
          <p:nvPr/>
        </p:nvSpPr>
        <p:spPr bwMode="auto">
          <a:xfrm>
            <a:off x="442913" y="5029200"/>
            <a:ext cx="8243887" cy="95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sz="1200" b="1" dirty="0"/>
              <a:t>Figure 5.8 A single-chip multicore with a distributed cache</a:t>
            </a:r>
            <a:r>
              <a:rPr lang="en-US" altLang="en-US" sz="1200" dirty="0"/>
              <a:t>. In current designs, the distributed shared cache is usually L3, and levels L1 and L2 are private. There are typically multiple memory channels (2–8 in today's designs). This design is </a:t>
            </a:r>
            <a:r>
              <a:rPr lang="en-US" altLang="en-US" sz="1200" dirty="0" err="1" smtClean="0"/>
              <a:t>NUC</a:t>
            </a:r>
            <a:r>
              <a:rPr lang="en-US" altLang="en-US" sz="1000" dirty="0" err="1" smtClean="0">
                <a:solidFill>
                  <a:srgbClr val="FF0000"/>
                </a:solidFill>
              </a:rPr>
              <a:t>ache</a:t>
            </a:r>
            <a:r>
              <a:rPr lang="en-US" altLang="en-US" sz="1200" dirty="0" err="1" smtClean="0"/>
              <a:t>A</a:t>
            </a:r>
            <a:r>
              <a:rPr lang="en-US" altLang="en-US" sz="1200" dirty="0"/>
              <a:t>, since the access time to L3 portions varies with faster access time for the directly attached core. Because it is NUCA, it is also NUMA</a:t>
            </a:r>
            <a:r>
              <a:rPr lang="en-US" altLang="en-US" sz="1200" dirty="0" smtClean="0"/>
              <a:t>.</a:t>
            </a:r>
          </a:p>
        </p:txBody>
      </p:sp>
      <p:pic>
        <p:nvPicPr>
          <p:cNvPr id="20484" name="Picture 2" descr="X:\02_GRAPHICS\BOOKS\02_PPTs\MKCAD(Hennessy)\PPT\Ch05\f05-08-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613" y="609600"/>
            <a:ext cx="4211637"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11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Coherence Protocols</a:t>
            </a:r>
            <a:endParaRPr lang="en-AU" dirty="0"/>
          </a:p>
        </p:txBody>
      </p:sp>
      <p:sp>
        <p:nvSpPr>
          <p:cNvPr id="242691" name="Rectangle 3"/>
          <p:cNvSpPr>
            <a:spLocks noGrp="1" noChangeArrowheads="1"/>
          </p:cNvSpPr>
          <p:nvPr>
            <p:ph type="body" idx="1"/>
          </p:nvPr>
        </p:nvSpPr>
        <p:spPr/>
        <p:txBody>
          <a:bodyPr/>
          <a:lstStyle/>
          <a:p>
            <a:pPr>
              <a:lnSpc>
                <a:spcPct val="90000"/>
              </a:lnSpc>
            </a:pPr>
            <a:r>
              <a:rPr lang="en-US" dirty="0" smtClean="0"/>
              <a:t>Every multicore with &gt;8 processors uses an interconnect other than bus</a:t>
            </a:r>
          </a:p>
          <a:p>
            <a:pPr lvl="1">
              <a:lnSpc>
                <a:spcPct val="90000"/>
              </a:lnSpc>
            </a:pPr>
            <a:r>
              <a:rPr lang="en-US" dirty="0" smtClean="0"/>
              <a:t>Makes it difficult to serialize events</a:t>
            </a:r>
          </a:p>
          <a:p>
            <a:pPr lvl="1">
              <a:lnSpc>
                <a:spcPct val="90000"/>
              </a:lnSpc>
            </a:pPr>
            <a:r>
              <a:rPr lang="en-US" dirty="0" smtClean="0"/>
              <a:t>Write and upgrade misses are not atomic</a:t>
            </a:r>
          </a:p>
          <a:p>
            <a:pPr lvl="1">
              <a:lnSpc>
                <a:spcPct val="90000"/>
              </a:lnSpc>
            </a:pPr>
            <a:r>
              <a:rPr lang="en-US" dirty="0" smtClean="0"/>
              <a:t>How can the processor know when all invalidates are complete?</a:t>
            </a:r>
          </a:p>
          <a:p>
            <a:pPr lvl="1">
              <a:lnSpc>
                <a:spcPct val="90000"/>
              </a:lnSpc>
            </a:pPr>
            <a:r>
              <a:rPr lang="en-US" dirty="0" smtClean="0"/>
              <a:t>How can we resolve races when two processors write at the same time?</a:t>
            </a:r>
          </a:p>
          <a:p>
            <a:pPr lvl="1">
              <a:lnSpc>
                <a:spcPct val="90000"/>
              </a:lnSpc>
            </a:pPr>
            <a:r>
              <a:rPr lang="en-US" dirty="0" smtClean="0"/>
              <a:t>Solution:  associate each block with a single bus</a:t>
            </a:r>
          </a:p>
        </p:txBody>
      </p:sp>
      <p:sp>
        <p:nvSpPr>
          <p:cNvPr id="8"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Performance</a:t>
            </a:r>
            <a:endParaRPr lang="en-AU" dirty="0"/>
          </a:p>
        </p:txBody>
      </p:sp>
      <p:sp>
        <p:nvSpPr>
          <p:cNvPr id="242691" name="Rectangle 3"/>
          <p:cNvSpPr>
            <a:spLocks noGrp="1" noChangeArrowheads="1"/>
          </p:cNvSpPr>
          <p:nvPr>
            <p:ph type="body" idx="1"/>
          </p:nvPr>
        </p:nvSpPr>
        <p:spPr/>
        <p:txBody>
          <a:bodyPr/>
          <a:lstStyle/>
          <a:p>
            <a:pPr>
              <a:lnSpc>
                <a:spcPct val="90000"/>
              </a:lnSpc>
            </a:pPr>
            <a:r>
              <a:rPr lang="en-US" sz="3200" dirty="0" smtClean="0"/>
              <a:t>Coherence influences cache miss rate</a:t>
            </a:r>
          </a:p>
          <a:p>
            <a:pPr lvl="1">
              <a:lnSpc>
                <a:spcPct val="90000"/>
              </a:lnSpc>
            </a:pPr>
            <a:r>
              <a:rPr lang="en-US" sz="2800" dirty="0" smtClean="0"/>
              <a:t>Coherence misses</a:t>
            </a:r>
          </a:p>
          <a:p>
            <a:pPr lvl="2">
              <a:lnSpc>
                <a:spcPct val="90000"/>
              </a:lnSpc>
            </a:pPr>
            <a:r>
              <a:rPr lang="en-US" sz="2400" dirty="0" smtClean="0"/>
              <a:t>True sharing misses</a:t>
            </a:r>
          </a:p>
          <a:p>
            <a:pPr lvl="3">
              <a:lnSpc>
                <a:spcPct val="90000"/>
              </a:lnSpc>
            </a:pPr>
            <a:r>
              <a:rPr lang="en-US" sz="2000" dirty="0" smtClean="0"/>
              <a:t>Write to shared block (transmission of invalidation)</a:t>
            </a:r>
          </a:p>
          <a:p>
            <a:pPr lvl="3">
              <a:lnSpc>
                <a:spcPct val="90000"/>
              </a:lnSpc>
            </a:pPr>
            <a:r>
              <a:rPr lang="en-US" sz="2000" dirty="0" smtClean="0"/>
              <a:t>Read an invalidated block</a:t>
            </a:r>
          </a:p>
          <a:p>
            <a:pPr lvl="2">
              <a:lnSpc>
                <a:spcPct val="90000"/>
              </a:lnSpc>
            </a:pPr>
            <a:r>
              <a:rPr lang="en-US" sz="2400" dirty="0" smtClean="0"/>
              <a:t>False sharing misses</a:t>
            </a:r>
          </a:p>
          <a:p>
            <a:pPr lvl="3">
              <a:lnSpc>
                <a:spcPct val="90000"/>
              </a:lnSpc>
            </a:pPr>
            <a:r>
              <a:rPr lang="en-US" sz="2000" dirty="0" smtClean="0"/>
              <a:t>Read an unmodified word in an invalidated block</a:t>
            </a:r>
          </a:p>
        </p:txBody>
      </p:sp>
      <p:sp>
        <p:nvSpPr>
          <p:cNvPr id="8" name="Text Box 5"/>
          <p:cNvSpPr txBox="1">
            <a:spLocks noChangeArrowheads="1"/>
          </p:cNvSpPr>
          <p:nvPr/>
        </p:nvSpPr>
        <p:spPr bwMode="auto">
          <a:xfrm rot="5400000">
            <a:off x="5802059" y="2972610"/>
            <a:ext cx="6314549"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Performance of Symmetric Shared-Memory Multiprocessors</a:t>
            </a:r>
            <a:endParaRPr lang="en-US" sz="1800" dirty="0">
              <a:solidFill>
                <a:srgbClr val="0066FF"/>
              </a:solidFill>
              <a:latin typeface="Arial"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a:xfrm>
            <a:off x="611188" y="294343"/>
            <a:ext cx="8281987" cy="523220"/>
          </a:xfrm>
        </p:spPr>
        <p:txBody>
          <a:bodyPr/>
          <a:lstStyle/>
          <a:p>
            <a:r>
              <a:rPr lang="en-US" sz="2800" dirty="0" smtClean="0"/>
              <a:t>Performance Study:  Commercial Workload</a:t>
            </a:r>
            <a:endParaRPr lang="en-AU" sz="2800" dirty="0"/>
          </a:p>
        </p:txBody>
      </p:sp>
      <p:sp>
        <p:nvSpPr>
          <p:cNvPr id="8" name="Text Box 5"/>
          <p:cNvSpPr txBox="1">
            <a:spLocks noChangeArrowheads="1"/>
          </p:cNvSpPr>
          <p:nvPr/>
        </p:nvSpPr>
        <p:spPr bwMode="auto">
          <a:xfrm rot="5400000">
            <a:off x="5802059" y="2972610"/>
            <a:ext cx="6314549"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Performance of Symmetric Shared-Memory Multiprocessors</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1907704" y="817563"/>
            <a:ext cx="4752528" cy="5376163"/>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a:xfrm>
            <a:off x="611188" y="294343"/>
            <a:ext cx="8281987" cy="523220"/>
          </a:xfrm>
        </p:spPr>
        <p:txBody>
          <a:bodyPr/>
          <a:lstStyle/>
          <a:p>
            <a:r>
              <a:rPr lang="en-US" sz="2800" dirty="0" smtClean="0"/>
              <a:t>Performance Study:  Commercial Workload</a:t>
            </a:r>
            <a:endParaRPr lang="en-AU" sz="2800" dirty="0"/>
          </a:p>
        </p:txBody>
      </p:sp>
      <p:sp>
        <p:nvSpPr>
          <p:cNvPr id="8" name="Text Box 5"/>
          <p:cNvSpPr txBox="1">
            <a:spLocks noChangeArrowheads="1"/>
          </p:cNvSpPr>
          <p:nvPr/>
        </p:nvSpPr>
        <p:spPr bwMode="auto">
          <a:xfrm rot="5400000">
            <a:off x="5802059" y="2972610"/>
            <a:ext cx="6314549"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Performance of Symmetric Shared-Memory Multiprocessors</a:t>
            </a:r>
            <a:endParaRPr lang="en-US" sz="1800" dirty="0">
              <a:solidFill>
                <a:srgbClr val="0066FF"/>
              </a:solidFill>
              <a:latin typeface="Arial" charset="0"/>
            </a:endParaRPr>
          </a:p>
        </p:txBody>
      </p:sp>
      <p:pic>
        <p:nvPicPr>
          <p:cNvPr id="3" name="Picture 2"/>
          <p:cNvPicPr>
            <a:picLocks noChangeAspect="1"/>
          </p:cNvPicPr>
          <p:nvPr/>
        </p:nvPicPr>
        <p:blipFill>
          <a:blip r:embed="rId3"/>
          <a:stretch>
            <a:fillRect/>
          </a:stretch>
        </p:blipFill>
        <p:spPr>
          <a:xfrm>
            <a:off x="1979712" y="878938"/>
            <a:ext cx="4896544" cy="543561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a:xfrm>
            <a:off x="611188" y="294343"/>
            <a:ext cx="8281987" cy="523220"/>
          </a:xfrm>
        </p:spPr>
        <p:txBody>
          <a:bodyPr/>
          <a:lstStyle/>
          <a:p>
            <a:r>
              <a:rPr lang="en-US" sz="2800" dirty="0" smtClean="0"/>
              <a:t>Performance Study:  Commercial Workload</a:t>
            </a:r>
            <a:endParaRPr lang="en-AU" sz="2800" dirty="0"/>
          </a:p>
        </p:txBody>
      </p:sp>
      <p:sp>
        <p:nvSpPr>
          <p:cNvPr id="8" name="Text Box 5"/>
          <p:cNvSpPr txBox="1">
            <a:spLocks noChangeArrowheads="1"/>
          </p:cNvSpPr>
          <p:nvPr/>
        </p:nvSpPr>
        <p:spPr bwMode="auto">
          <a:xfrm rot="5400000">
            <a:off x="5802059" y="2972610"/>
            <a:ext cx="6314549"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Performance of Symmetric Shared-Memory Multiprocessors</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1763688" y="980728"/>
            <a:ext cx="5491158" cy="525658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dirty="0"/>
          </a:p>
        </p:txBody>
      </p:sp>
      <p:sp>
        <p:nvSpPr>
          <p:cNvPr id="242690" name="Rectangle 2"/>
          <p:cNvSpPr>
            <a:spLocks noGrp="1" noChangeArrowheads="1"/>
          </p:cNvSpPr>
          <p:nvPr>
            <p:ph type="title"/>
          </p:nvPr>
        </p:nvSpPr>
        <p:spPr/>
        <p:txBody>
          <a:bodyPr/>
          <a:lstStyle/>
          <a:p>
            <a:r>
              <a:rPr lang="en-AU" dirty="0" smtClean="0"/>
              <a:t>Directory Protocols</a:t>
            </a:r>
            <a:endParaRPr lang="en-AU" dirty="0"/>
          </a:p>
        </p:txBody>
      </p:sp>
      <p:sp>
        <p:nvSpPr>
          <p:cNvPr id="242691" name="Rectangle 3"/>
          <p:cNvSpPr>
            <a:spLocks noGrp="1" noChangeArrowheads="1"/>
          </p:cNvSpPr>
          <p:nvPr>
            <p:ph type="body" idx="1"/>
          </p:nvPr>
        </p:nvSpPr>
        <p:spPr/>
        <p:txBody>
          <a:bodyPr/>
          <a:lstStyle/>
          <a:p>
            <a:pPr>
              <a:lnSpc>
                <a:spcPct val="90000"/>
              </a:lnSpc>
            </a:pPr>
            <a:r>
              <a:rPr lang="en-US" smtClean="0"/>
              <a:t>Snooping schemes require communication among all caches on every cache miss</a:t>
            </a:r>
          </a:p>
          <a:p>
            <a:pPr lvl="1">
              <a:lnSpc>
                <a:spcPct val="90000"/>
              </a:lnSpc>
            </a:pPr>
            <a:r>
              <a:rPr lang="en-US" smtClean="0"/>
              <a:t>Limits scalability</a:t>
            </a:r>
          </a:p>
          <a:p>
            <a:pPr lvl="1">
              <a:lnSpc>
                <a:spcPct val="90000"/>
              </a:lnSpc>
            </a:pPr>
            <a:r>
              <a:rPr lang="en-US" smtClean="0"/>
              <a:t>Another approach:  Use centralized directory to keep </a:t>
            </a:r>
            <a:r>
              <a:rPr lang="en-US" dirty="0" smtClean="0"/>
              <a:t>track of every block</a:t>
            </a:r>
          </a:p>
          <a:p>
            <a:pPr lvl="2">
              <a:lnSpc>
                <a:spcPct val="90000"/>
              </a:lnSpc>
            </a:pPr>
            <a:r>
              <a:rPr lang="en-US" sz="1800" dirty="0" smtClean="0"/>
              <a:t>Which caches have each block</a:t>
            </a:r>
          </a:p>
          <a:p>
            <a:pPr lvl="2">
              <a:lnSpc>
                <a:spcPct val="90000"/>
              </a:lnSpc>
            </a:pPr>
            <a:r>
              <a:rPr lang="en-US" sz="1800" dirty="0" smtClean="0"/>
              <a:t>Dirty status of each block</a:t>
            </a:r>
          </a:p>
          <a:p>
            <a:pPr>
              <a:lnSpc>
                <a:spcPct val="90000"/>
              </a:lnSpc>
            </a:pPr>
            <a:r>
              <a:rPr lang="en-US" dirty="0" smtClean="0"/>
              <a:t>Implement in shared L3 cache</a:t>
            </a:r>
          </a:p>
          <a:p>
            <a:pPr lvl="1">
              <a:lnSpc>
                <a:spcPct val="90000"/>
              </a:lnSpc>
            </a:pPr>
            <a:r>
              <a:rPr lang="en-US" dirty="0" smtClean="0"/>
              <a:t>Keep bit vector of size = # cores for each block in L3</a:t>
            </a:r>
          </a:p>
          <a:p>
            <a:pPr lvl="1">
              <a:lnSpc>
                <a:spcPct val="90000"/>
              </a:lnSpc>
            </a:pPr>
            <a:r>
              <a:rPr lang="en-US" dirty="0" smtClean="0"/>
              <a:t>Not scalable beyond </a:t>
            </a:r>
            <a:r>
              <a:rPr lang="en-US" smtClean="0"/>
              <a:t>shared L3</a:t>
            </a:r>
            <a:endParaRPr lang="en-US" sz="2800" dirty="0" smtClean="0"/>
          </a:p>
        </p:txBody>
      </p:sp>
      <p:sp>
        <p:nvSpPr>
          <p:cNvPr id="8" name="Text Box 5"/>
          <p:cNvSpPr txBox="1">
            <a:spLocks noChangeArrowheads="1"/>
          </p:cNvSpPr>
          <p:nvPr/>
        </p:nvSpPr>
        <p:spPr bwMode="auto">
          <a:xfrm rot="5400000">
            <a:off x="5782829" y="2993036"/>
            <a:ext cx="6353021"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Distributed Shared Memory and Directory-Based Coherence</a:t>
            </a:r>
            <a:endParaRPr lang="en-US" sz="1800" dirty="0">
              <a:solidFill>
                <a:srgbClr val="0066FF"/>
              </a:solidFill>
              <a:latin typeface="Arial"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dirty="0"/>
          </a:p>
        </p:txBody>
      </p:sp>
      <p:sp>
        <p:nvSpPr>
          <p:cNvPr id="242690" name="Rectangle 2"/>
          <p:cNvSpPr>
            <a:spLocks noGrp="1" noChangeArrowheads="1"/>
          </p:cNvSpPr>
          <p:nvPr>
            <p:ph type="title"/>
          </p:nvPr>
        </p:nvSpPr>
        <p:spPr/>
        <p:txBody>
          <a:bodyPr/>
          <a:lstStyle/>
          <a:p>
            <a:r>
              <a:rPr lang="en-AU" dirty="0" smtClean="0"/>
              <a:t>Directory Protocols</a:t>
            </a:r>
            <a:endParaRPr lang="en-AU" dirty="0"/>
          </a:p>
        </p:txBody>
      </p:sp>
      <p:sp>
        <p:nvSpPr>
          <p:cNvPr id="242691" name="Rectangle 3"/>
          <p:cNvSpPr>
            <a:spLocks noGrp="1" noChangeArrowheads="1"/>
          </p:cNvSpPr>
          <p:nvPr>
            <p:ph type="body" idx="1"/>
          </p:nvPr>
        </p:nvSpPr>
        <p:spPr/>
        <p:txBody>
          <a:bodyPr/>
          <a:lstStyle/>
          <a:p>
            <a:pPr>
              <a:lnSpc>
                <a:spcPct val="90000"/>
              </a:lnSpc>
            </a:pPr>
            <a:r>
              <a:rPr lang="en-US" sz="2800" smtClean="0"/>
              <a:t>Alternative approach:</a:t>
            </a:r>
          </a:p>
          <a:p>
            <a:pPr lvl="1">
              <a:lnSpc>
                <a:spcPct val="90000"/>
              </a:lnSpc>
            </a:pPr>
            <a:r>
              <a:rPr lang="en-US" sz="2400" smtClean="0"/>
              <a:t>Distribute memory</a:t>
            </a:r>
            <a:endParaRPr lang="en-US" sz="2400" dirty="0" smtClean="0"/>
          </a:p>
        </p:txBody>
      </p:sp>
      <p:sp>
        <p:nvSpPr>
          <p:cNvPr id="8" name="Text Box 5"/>
          <p:cNvSpPr txBox="1">
            <a:spLocks noChangeArrowheads="1"/>
          </p:cNvSpPr>
          <p:nvPr/>
        </p:nvSpPr>
        <p:spPr bwMode="auto">
          <a:xfrm rot="5400000">
            <a:off x="5782829" y="2993036"/>
            <a:ext cx="6353021"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Distributed Shared Memory and Directory-Based Coherence</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899592" y="2097150"/>
            <a:ext cx="7020272" cy="4112239"/>
          </a:xfrm>
          <a:prstGeom prst="rect">
            <a:avLst/>
          </a:prstGeom>
        </p:spPr>
      </p:pic>
    </p:spTree>
    <p:extLst>
      <p:ext uri="{BB962C8B-B14F-4D97-AF65-F5344CB8AC3E}">
        <p14:creationId xmlns:p14="http://schemas.microsoft.com/office/powerpoint/2010/main" val="5341335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ChangeArrowheads="1"/>
          </p:cNvSpPr>
          <p:nvPr/>
        </p:nvSpPr>
        <p:spPr bwMode="auto">
          <a:xfrm>
            <a:off x="442913" y="5029200"/>
            <a:ext cx="8167687"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sz="1200" b="1"/>
              <a:t>Figure 5.18 A directory is added to each node to implement cache coherence in a distributed-memory multiprocessor</a:t>
            </a:r>
            <a:r>
              <a:rPr lang="en-US" altLang="en-US" sz="1200"/>
              <a:t>. In this case, a node is shown as a single multicore chip, and the directory information for the associated memory may reside either on or off the multicore. Each directory is responsible for tracking the caches that share the memory addresses of the portion of memory in the node. The coherence mechanism will handle both the maintenance of the directory information and any coherence actions needed within the multicore node.</a:t>
            </a:r>
            <a:endParaRPr lang="en-US" altLang="en-US" sz="1200" b="1"/>
          </a:p>
        </p:txBody>
      </p:sp>
      <p:pic>
        <p:nvPicPr>
          <p:cNvPr id="33795" name="Picture 2" descr="X:\02_GRAPHICS\BOOKS\02_PPTs\MKCAD(Hennessy)\PPT\Ch05\f05-18-9780128119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638" y="990600"/>
            <a:ext cx="6097587"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2189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dirty="0"/>
          </a:p>
        </p:txBody>
      </p:sp>
      <p:sp>
        <p:nvSpPr>
          <p:cNvPr id="242690" name="Rectangle 2"/>
          <p:cNvSpPr>
            <a:spLocks noGrp="1" noChangeArrowheads="1"/>
          </p:cNvSpPr>
          <p:nvPr>
            <p:ph type="title"/>
          </p:nvPr>
        </p:nvSpPr>
        <p:spPr/>
        <p:txBody>
          <a:bodyPr/>
          <a:lstStyle/>
          <a:p>
            <a:r>
              <a:rPr lang="en-AU" dirty="0" smtClean="0"/>
              <a:t>Directory Protocols</a:t>
            </a:r>
            <a:endParaRPr lang="en-AU" dirty="0"/>
          </a:p>
        </p:txBody>
      </p:sp>
      <p:sp>
        <p:nvSpPr>
          <p:cNvPr id="242691" name="Rectangle 3"/>
          <p:cNvSpPr>
            <a:spLocks noGrp="1" noChangeArrowheads="1"/>
          </p:cNvSpPr>
          <p:nvPr>
            <p:ph type="body" idx="1"/>
          </p:nvPr>
        </p:nvSpPr>
        <p:spPr/>
        <p:txBody>
          <a:bodyPr/>
          <a:lstStyle/>
          <a:p>
            <a:pPr>
              <a:lnSpc>
                <a:spcPct val="90000"/>
              </a:lnSpc>
            </a:pPr>
            <a:r>
              <a:rPr lang="en-US" dirty="0" smtClean="0"/>
              <a:t>For each block, maintain state:</a:t>
            </a:r>
          </a:p>
          <a:p>
            <a:pPr lvl="1">
              <a:lnSpc>
                <a:spcPct val="90000"/>
              </a:lnSpc>
            </a:pPr>
            <a:r>
              <a:rPr lang="en-US" dirty="0" smtClean="0"/>
              <a:t>Shared</a:t>
            </a:r>
          </a:p>
          <a:p>
            <a:pPr lvl="2">
              <a:lnSpc>
                <a:spcPct val="90000"/>
              </a:lnSpc>
            </a:pPr>
            <a:r>
              <a:rPr lang="en-US" dirty="0" smtClean="0"/>
              <a:t>One or more nodes have the block cached, value in memory is up-to-date</a:t>
            </a:r>
          </a:p>
          <a:p>
            <a:pPr lvl="2">
              <a:lnSpc>
                <a:spcPct val="90000"/>
              </a:lnSpc>
            </a:pPr>
            <a:r>
              <a:rPr lang="en-US" dirty="0" smtClean="0"/>
              <a:t>Set of node IDs</a:t>
            </a:r>
          </a:p>
          <a:p>
            <a:pPr lvl="1">
              <a:lnSpc>
                <a:spcPct val="90000"/>
              </a:lnSpc>
            </a:pPr>
            <a:r>
              <a:rPr lang="en-US" dirty="0" err="1" smtClean="0"/>
              <a:t>Uncached</a:t>
            </a:r>
            <a:endParaRPr lang="en-US" dirty="0" smtClean="0"/>
          </a:p>
          <a:p>
            <a:pPr lvl="1">
              <a:lnSpc>
                <a:spcPct val="90000"/>
              </a:lnSpc>
            </a:pPr>
            <a:r>
              <a:rPr lang="en-US" dirty="0" smtClean="0"/>
              <a:t>Modified</a:t>
            </a:r>
          </a:p>
          <a:p>
            <a:pPr lvl="2">
              <a:lnSpc>
                <a:spcPct val="90000"/>
              </a:lnSpc>
            </a:pPr>
            <a:r>
              <a:rPr lang="en-US" dirty="0" smtClean="0"/>
              <a:t>Exactly one node has a copy of the cache block, value in memory is out-of-date</a:t>
            </a:r>
          </a:p>
          <a:p>
            <a:pPr lvl="2">
              <a:lnSpc>
                <a:spcPct val="90000"/>
              </a:lnSpc>
            </a:pPr>
            <a:r>
              <a:rPr lang="en-US" dirty="0" smtClean="0"/>
              <a:t>Owner node ID</a:t>
            </a:r>
          </a:p>
          <a:p>
            <a:pPr>
              <a:lnSpc>
                <a:spcPct val="90000"/>
              </a:lnSpc>
            </a:pPr>
            <a:r>
              <a:rPr lang="en-US" dirty="0" smtClean="0"/>
              <a:t>Directory maintains block states and sends invalidation messages</a:t>
            </a:r>
          </a:p>
          <a:p>
            <a:pPr marL="0" indent="0">
              <a:lnSpc>
                <a:spcPct val="90000"/>
              </a:lnSpc>
              <a:buNone/>
            </a:pPr>
            <a:endParaRPr lang="en-US" dirty="0" smtClean="0">
              <a:solidFill>
                <a:srgbClr val="FF0000"/>
              </a:solidFill>
            </a:endParaRPr>
          </a:p>
        </p:txBody>
      </p:sp>
      <p:sp>
        <p:nvSpPr>
          <p:cNvPr id="8" name="Text Box 5"/>
          <p:cNvSpPr txBox="1">
            <a:spLocks noChangeArrowheads="1"/>
          </p:cNvSpPr>
          <p:nvPr/>
        </p:nvSpPr>
        <p:spPr bwMode="auto">
          <a:xfrm rot="5400000">
            <a:off x="5782829" y="2993036"/>
            <a:ext cx="6353021"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Distributed Shared Memory and Directory-Based Coherence</a:t>
            </a:r>
            <a:endParaRPr lang="en-US" sz="1800" dirty="0">
              <a:solidFill>
                <a:srgbClr val="0066FF"/>
              </a:solidFill>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Types</a:t>
            </a:r>
            <a:endParaRPr lang="en-AU" dirty="0"/>
          </a:p>
        </p:txBody>
      </p:sp>
      <p:sp>
        <p:nvSpPr>
          <p:cNvPr id="242691" name="Rectangle 3"/>
          <p:cNvSpPr>
            <a:spLocks noGrp="1" noChangeArrowheads="1"/>
          </p:cNvSpPr>
          <p:nvPr>
            <p:ph type="body" idx="1"/>
          </p:nvPr>
        </p:nvSpPr>
        <p:spPr>
          <a:xfrm>
            <a:off x="684213" y="1125538"/>
            <a:ext cx="4391843" cy="5111750"/>
          </a:xfrm>
        </p:spPr>
        <p:txBody>
          <a:bodyPr/>
          <a:lstStyle/>
          <a:p>
            <a:pPr>
              <a:lnSpc>
                <a:spcPct val="90000"/>
              </a:lnSpc>
            </a:pPr>
            <a:r>
              <a:rPr lang="en-US" sz="2400" dirty="0" smtClean="0"/>
              <a:t>Symmetric multiprocessors (SMP)</a:t>
            </a:r>
          </a:p>
          <a:p>
            <a:pPr lvl="1">
              <a:lnSpc>
                <a:spcPct val="90000"/>
              </a:lnSpc>
            </a:pPr>
            <a:r>
              <a:rPr lang="en-US" sz="2000" dirty="0" smtClean="0"/>
              <a:t>Small number of cores</a:t>
            </a:r>
          </a:p>
          <a:p>
            <a:pPr lvl="1">
              <a:lnSpc>
                <a:spcPct val="90000"/>
              </a:lnSpc>
            </a:pPr>
            <a:r>
              <a:rPr lang="en-US" sz="2000" dirty="0" smtClean="0"/>
              <a:t>Share single memory with uniform memory latency</a:t>
            </a:r>
          </a:p>
          <a:p>
            <a:pPr>
              <a:lnSpc>
                <a:spcPct val="90000"/>
              </a:lnSpc>
            </a:pPr>
            <a:r>
              <a:rPr lang="en-US" sz="2400" dirty="0" smtClean="0"/>
              <a:t>Distributed shared memory (DSM)</a:t>
            </a:r>
          </a:p>
          <a:p>
            <a:pPr lvl="1">
              <a:lnSpc>
                <a:spcPct val="90000"/>
              </a:lnSpc>
            </a:pPr>
            <a:r>
              <a:rPr lang="en-US" sz="2000" dirty="0" smtClean="0"/>
              <a:t>Memory distributed among processors</a:t>
            </a:r>
          </a:p>
          <a:p>
            <a:pPr lvl="1">
              <a:lnSpc>
                <a:spcPct val="90000"/>
              </a:lnSpc>
            </a:pPr>
            <a:r>
              <a:rPr lang="en-US" sz="2000" dirty="0" smtClean="0"/>
              <a:t>Non-uniform memory access/latency (NUMA)</a:t>
            </a:r>
          </a:p>
          <a:p>
            <a:pPr lvl="1">
              <a:lnSpc>
                <a:spcPct val="90000"/>
              </a:lnSpc>
            </a:pPr>
            <a:r>
              <a:rPr lang="en-US" sz="2000" dirty="0" smtClean="0"/>
              <a:t>Processors connected via direct (switched) and non-direct (multi-hop) interconnection networks</a:t>
            </a:r>
          </a:p>
        </p:txBody>
      </p:sp>
      <p:sp>
        <p:nvSpPr>
          <p:cNvPr id="242693" name="Text Box 5"/>
          <p:cNvSpPr txBox="1">
            <a:spLocks noChangeArrowheads="1"/>
          </p:cNvSpPr>
          <p:nvPr/>
        </p:nvSpPr>
        <p:spPr bwMode="auto">
          <a:xfrm rot="5400000">
            <a:off x="8265582" y="507395"/>
            <a:ext cx="139012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Introduction</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5218980" y="833052"/>
            <a:ext cx="3371853" cy="3027996"/>
          </a:xfrm>
          <a:prstGeom prst="rect">
            <a:avLst/>
          </a:prstGeom>
        </p:spPr>
      </p:pic>
      <p:pic>
        <p:nvPicPr>
          <p:cNvPr id="3" name="Picture 2"/>
          <p:cNvPicPr>
            <a:picLocks noChangeAspect="1"/>
          </p:cNvPicPr>
          <p:nvPr/>
        </p:nvPicPr>
        <p:blipFill>
          <a:blip r:embed="rId4"/>
          <a:stretch>
            <a:fillRect/>
          </a:stretch>
        </p:blipFill>
        <p:spPr>
          <a:xfrm>
            <a:off x="4793106" y="3907825"/>
            <a:ext cx="4223599" cy="2222418"/>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dirty="0"/>
          </a:p>
        </p:txBody>
      </p:sp>
      <p:sp>
        <p:nvSpPr>
          <p:cNvPr id="242690" name="Rectangle 2"/>
          <p:cNvSpPr>
            <a:spLocks noGrp="1" noChangeArrowheads="1"/>
          </p:cNvSpPr>
          <p:nvPr>
            <p:ph type="title"/>
          </p:nvPr>
        </p:nvSpPr>
        <p:spPr/>
        <p:txBody>
          <a:bodyPr/>
          <a:lstStyle/>
          <a:p>
            <a:r>
              <a:rPr lang="en-AU" dirty="0" smtClean="0"/>
              <a:t>Messages</a:t>
            </a:r>
            <a:endParaRPr lang="en-AU" dirty="0"/>
          </a:p>
        </p:txBody>
      </p:sp>
      <p:sp>
        <p:nvSpPr>
          <p:cNvPr id="8" name="Text Box 5"/>
          <p:cNvSpPr txBox="1">
            <a:spLocks noChangeArrowheads="1"/>
          </p:cNvSpPr>
          <p:nvPr/>
        </p:nvSpPr>
        <p:spPr bwMode="auto">
          <a:xfrm rot="5400000">
            <a:off x="5782829" y="2993036"/>
            <a:ext cx="6353021"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Distributed Shared Memory and Directory-Based Coherence</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323528" y="1196752"/>
            <a:ext cx="8388424" cy="450069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ChangeArrowheads="1"/>
          </p:cNvSpPr>
          <p:nvPr/>
        </p:nvSpPr>
        <p:spPr bwMode="auto">
          <a:xfrm>
            <a:off x="442913" y="4419600"/>
            <a:ext cx="8243887"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sz="1200" b="1"/>
              <a:t>Figure 5.19 The possible messages sent among nodes to maintain coherence, along with the source and destination node, the contents (where P = requesting node number, A = requested address, and D = data contents), and the function of the message</a:t>
            </a:r>
            <a:r>
              <a:rPr lang="en-US" altLang="en-US" sz="1200"/>
              <a:t>. The first three messages are requests sent by the local node to the home. The fourth through sixth messages are messages sent to a remote node by the home when the home needs the data to satisfy a read or write miss request. Data value replies are used to send a value from the home node back to the requesting node. Data value write-backs occur for two reasons: when a block is replaced in a cache and must be written back to its home memory, and also in reply to fetch or fetch/invalidate messages from the home. Writing back the data value whenever the block becomes shared simplifies the number of states in the protocol because any dirty block must be exclusive and any shared block is always available in the home memory.</a:t>
            </a:r>
            <a:endParaRPr lang="en-US" altLang="en-US" sz="1200" b="1"/>
          </a:p>
        </p:txBody>
      </p:sp>
      <p:pic>
        <p:nvPicPr>
          <p:cNvPr id="34819" name="Picture 2" descr="X:\02_GRAPHICS\BOOKS\02_PPTs\MKCAD(Hennessy)\PPT\Ch05\f05-19-9780128119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533400"/>
            <a:ext cx="6418263"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33526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dirty="0"/>
          </a:p>
        </p:txBody>
      </p:sp>
      <p:sp>
        <p:nvSpPr>
          <p:cNvPr id="242690" name="Rectangle 2"/>
          <p:cNvSpPr>
            <a:spLocks noGrp="1" noChangeArrowheads="1"/>
          </p:cNvSpPr>
          <p:nvPr>
            <p:ph type="title"/>
          </p:nvPr>
        </p:nvSpPr>
        <p:spPr/>
        <p:txBody>
          <a:bodyPr/>
          <a:lstStyle/>
          <a:p>
            <a:r>
              <a:rPr lang="en-AU" dirty="0" smtClean="0"/>
              <a:t>Directory Protocols</a:t>
            </a:r>
            <a:endParaRPr lang="en-AU" dirty="0"/>
          </a:p>
        </p:txBody>
      </p:sp>
      <p:sp>
        <p:nvSpPr>
          <p:cNvPr id="8" name="Text Box 5"/>
          <p:cNvSpPr txBox="1">
            <a:spLocks noChangeArrowheads="1"/>
          </p:cNvSpPr>
          <p:nvPr/>
        </p:nvSpPr>
        <p:spPr bwMode="auto">
          <a:xfrm rot="5400000">
            <a:off x="5782829" y="2993036"/>
            <a:ext cx="6353021"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Distributed Shared Memory and Directory-Based Coherence</a:t>
            </a:r>
            <a:endParaRPr lang="en-US" sz="1800" dirty="0">
              <a:solidFill>
                <a:srgbClr val="0066FF"/>
              </a:solidFill>
              <a:latin typeface="Arial" charset="0"/>
            </a:endParaRP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323528" y="954604"/>
            <a:ext cx="4400795" cy="4418612"/>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blip>
          <a:stretch>
            <a:fillRect/>
          </a:stretch>
        </p:blipFill>
        <p:spPr>
          <a:xfrm>
            <a:off x="4572000" y="1422649"/>
            <a:ext cx="4077281" cy="392438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6147" name="Picture 5" descr="X:\02_GRAPHICS\BOOKS\02_PPTs\MKCAD(Hennessy)\PPT\Ch05\f05-01-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762000"/>
            <a:ext cx="41910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1"/>
          <p:cNvSpPr>
            <a:spLocks noChangeArrowheads="1"/>
          </p:cNvSpPr>
          <p:nvPr/>
        </p:nvSpPr>
        <p:spPr bwMode="auto">
          <a:xfrm>
            <a:off x="107504" y="4725144"/>
            <a:ext cx="8579297" cy="150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en-US" altLang="en-US" sz="1200" b="1" dirty="0"/>
              <a:t>Figure 5.1 Basic structure of a centralized shared-memory multiprocessor based on a multicore chip</a:t>
            </a:r>
            <a:r>
              <a:rPr lang="en-US" altLang="en-US" sz="1200" dirty="0"/>
              <a:t>.</a:t>
            </a:r>
          </a:p>
          <a:p>
            <a:pPr eaLnBrk="1">
              <a:lnSpc>
                <a:spcPct val="93000"/>
              </a:lnSpc>
              <a:buClr>
                <a:srgbClr val="000000"/>
              </a:buClr>
              <a:buSzPct val="100000"/>
              <a:buFont typeface="Times New Roman" panose="02020603050405020304" pitchFamily="18" charset="0"/>
              <a:buNone/>
            </a:pPr>
            <a:r>
              <a:rPr lang="en-US" altLang="en-US" sz="1200" dirty="0"/>
              <a:t>Multiple processor-cache subsystems share the same physical memory, typically with one level of shared cache on the multicore, and one or more levels of private per-core cache. The key architectural property is the uniform access time to all of the memory from all of the processors. In a multichip design, an interconnection network links the processors and the memory, which may be one or more banks. In a single-chip multicore, the interconnection network is simply the memory bus.</a:t>
            </a:r>
            <a:endParaRPr lang="en-US" altLang="en-US" sz="1200" b="1" dirty="0"/>
          </a:p>
        </p:txBody>
      </p:sp>
    </p:spTree>
    <p:extLst>
      <p:ext uri="{BB962C8B-B14F-4D97-AF65-F5344CB8AC3E}">
        <p14:creationId xmlns:p14="http://schemas.microsoft.com/office/powerpoint/2010/main" val="7714926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102">
                <a:moveTo>
                  <a:pt x="0" y="0"/>
                </a:moveTo>
                <a:lnTo>
                  <a:pt x="101" y="0"/>
                </a:lnTo>
                <a:lnTo>
                  <a:pt x="101" y="101"/>
                </a:lnTo>
                <a:lnTo>
                  <a:pt x="0" y="101"/>
                </a:lnTo>
                <a:lnTo>
                  <a:pt x="0" y="0"/>
                </a:lnTo>
              </a:path>
            </a:pathLst>
          </a:custGeom>
          <a:solidFill>
            <a:srgbClr val="FFFFFF"/>
          </a:solid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95" name="Rectangle 1"/>
          <p:cNvSpPr>
            <a:spLocks noChangeArrowheads="1"/>
          </p:cNvSpPr>
          <p:nvPr/>
        </p:nvSpPr>
        <p:spPr bwMode="auto">
          <a:xfrm>
            <a:off x="442913" y="5029200"/>
            <a:ext cx="8167687"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sz="1200" b="1"/>
              <a:t>Figure 5.2 The basic architecture of a distributed-memory multiprocessor in 2017 typically consists of a multicore multiprocessor chip with memory and possibly I/O attached and an interface to an interconnection network that connects all the nodes</a:t>
            </a:r>
            <a:r>
              <a:rPr lang="en-US" altLang="en-US" sz="1200"/>
              <a:t>. Each processor core shares the entire memory, although the access time to the local memory attached to the core's chip will be much faster than the access time to remote memories.</a:t>
            </a:r>
            <a:endParaRPr lang="en-US" altLang="en-US" sz="1200" b="1"/>
          </a:p>
        </p:txBody>
      </p:sp>
      <p:pic>
        <p:nvPicPr>
          <p:cNvPr id="8196" name="Picture 2" descr="X:\02_GRAPHICS\BOOKS\02_PPTs\MKCAD(Hennessy)\PPT\Ch05\f05-02-97801281190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990600"/>
            <a:ext cx="6275387"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7793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a:xfrm>
            <a:off x="611188" y="109677"/>
            <a:ext cx="8281987" cy="707886"/>
          </a:xfrm>
        </p:spPr>
        <p:txBody>
          <a:bodyPr/>
          <a:lstStyle/>
          <a:p>
            <a:r>
              <a:rPr lang="en-AU" dirty="0" smtClean="0"/>
              <a:t>Principles of Computer Design</a:t>
            </a:r>
            <a:endParaRPr lang="en-AU" dirty="0"/>
          </a:p>
        </p:txBody>
      </p:sp>
      <p:sp>
        <p:nvSpPr>
          <p:cNvPr id="242691" name="Rectangle 3"/>
          <p:cNvSpPr>
            <a:spLocks noGrp="1" noChangeArrowheads="1"/>
          </p:cNvSpPr>
          <p:nvPr>
            <p:ph type="body" idx="1"/>
          </p:nvPr>
        </p:nvSpPr>
        <p:spPr/>
        <p:txBody>
          <a:bodyPr/>
          <a:lstStyle/>
          <a:p>
            <a:pPr>
              <a:lnSpc>
                <a:spcPct val="90000"/>
              </a:lnSpc>
            </a:pPr>
            <a:r>
              <a:rPr lang="en-US" sz="2800" dirty="0" smtClean="0"/>
              <a:t>Take Advantage of Parallelism</a:t>
            </a:r>
          </a:p>
          <a:p>
            <a:pPr lvl="1">
              <a:lnSpc>
                <a:spcPct val="90000"/>
              </a:lnSpc>
            </a:pPr>
            <a:r>
              <a:rPr lang="en-US" sz="2400" dirty="0" smtClean="0"/>
              <a:t>e.g. multiple processors, disks, memory banks, pipelining, multiple functional units</a:t>
            </a:r>
          </a:p>
          <a:p>
            <a:pPr lvl="1">
              <a:lnSpc>
                <a:spcPct val="90000"/>
              </a:lnSpc>
            </a:pPr>
            <a:endParaRPr lang="en-US" sz="2400" dirty="0" smtClean="0"/>
          </a:p>
          <a:p>
            <a:pPr>
              <a:lnSpc>
                <a:spcPct val="90000"/>
              </a:lnSpc>
            </a:pPr>
            <a:r>
              <a:rPr lang="en-US" sz="2800" dirty="0" smtClean="0"/>
              <a:t>Principle of Locality</a:t>
            </a:r>
          </a:p>
          <a:p>
            <a:pPr lvl="1">
              <a:lnSpc>
                <a:spcPct val="90000"/>
              </a:lnSpc>
            </a:pPr>
            <a:r>
              <a:rPr lang="en-US" sz="2400" dirty="0" smtClean="0"/>
              <a:t>Reuse of data and instructions</a:t>
            </a:r>
          </a:p>
          <a:p>
            <a:pPr lvl="1">
              <a:lnSpc>
                <a:spcPct val="90000"/>
              </a:lnSpc>
            </a:pPr>
            <a:endParaRPr lang="en-US" sz="2400" dirty="0" smtClean="0"/>
          </a:p>
          <a:p>
            <a:pPr>
              <a:lnSpc>
                <a:spcPct val="90000"/>
              </a:lnSpc>
            </a:pPr>
            <a:r>
              <a:rPr lang="en-US" sz="2800" dirty="0" smtClean="0"/>
              <a:t>Focus on the Common Case</a:t>
            </a:r>
          </a:p>
          <a:p>
            <a:pPr lvl="1">
              <a:lnSpc>
                <a:spcPct val="90000"/>
              </a:lnSpc>
            </a:pPr>
            <a:r>
              <a:rPr lang="en-US" sz="2400" dirty="0" smtClean="0"/>
              <a:t>Amdahl’s Law</a:t>
            </a:r>
          </a:p>
        </p:txBody>
      </p:sp>
      <p:sp>
        <p:nvSpPr>
          <p:cNvPr id="242693" name="Text Box 5"/>
          <p:cNvSpPr txBox="1">
            <a:spLocks noChangeArrowheads="1"/>
          </p:cNvSpPr>
          <p:nvPr/>
        </p:nvSpPr>
        <p:spPr bwMode="auto">
          <a:xfrm rot="5400000">
            <a:off x="8366864" y="407804"/>
            <a:ext cx="1184940"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Principles</a:t>
            </a:r>
            <a:endParaRPr lang="en-US" sz="1800" dirty="0">
              <a:solidFill>
                <a:srgbClr val="0066FF"/>
              </a:solidFill>
              <a:latin typeface="Arial" charset="0"/>
            </a:endParaRPr>
          </a:p>
        </p:txBody>
      </p:sp>
      <p:sp>
        <p:nvSpPr>
          <p:cNvPr id="50995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0995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09959" name="Rectangle 7"/>
          <p:cNvSpPr>
            <a:spLocks noChangeArrowheads="1"/>
          </p:cNvSpPr>
          <p:nvPr/>
        </p:nvSpPr>
        <p:spPr bwMode="auto">
          <a:xfrm>
            <a:off x="0" y="7905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pitchFamily="34" charset="0"/>
            </a:endParaRPr>
          </a:p>
        </p:txBody>
      </p:sp>
      <p:sp>
        <p:nvSpPr>
          <p:cNvPr id="509961"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09963"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09965"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478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4784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63688" y="4869160"/>
            <a:ext cx="5692388" cy="491108"/>
          </a:xfrm>
          <a:prstGeom prst="rect">
            <a:avLst/>
          </a:prstGeom>
          <a:noFill/>
        </p:spPr>
      </p:pic>
      <p:sp>
        <p:nvSpPr>
          <p:cNvPr id="547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4784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11761" y="5560645"/>
            <a:ext cx="4032447" cy="557802"/>
          </a:xfrm>
          <a:prstGeom prst="rect">
            <a:avLst/>
          </a:prstGeom>
          <a:noFill/>
        </p:spPr>
      </p:pic>
    </p:spTree>
    <p:extLst>
      <p:ext uri="{BB962C8B-B14F-4D97-AF65-F5344CB8AC3E}">
        <p14:creationId xmlns:p14="http://schemas.microsoft.com/office/powerpoint/2010/main" val="21982592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Cache Coherence</a:t>
            </a:r>
            <a:endParaRPr lang="en-AU" dirty="0"/>
          </a:p>
        </p:txBody>
      </p:sp>
      <p:sp>
        <p:nvSpPr>
          <p:cNvPr id="242691" name="Rectangle 3"/>
          <p:cNvSpPr>
            <a:spLocks noGrp="1" noChangeArrowheads="1"/>
          </p:cNvSpPr>
          <p:nvPr>
            <p:ph type="body" idx="1"/>
          </p:nvPr>
        </p:nvSpPr>
        <p:spPr/>
        <p:txBody>
          <a:bodyPr/>
          <a:lstStyle/>
          <a:p>
            <a:pPr>
              <a:lnSpc>
                <a:spcPct val="90000"/>
              </a:lnSpc>
            </a:pPr>
            <a:r>
              <a:rPr lang="en-US" dirty="0" smtClean="0"/>
              <a:t>Processors may see different values through their caches:</a:t>
            </a:r>
          </a:p>
        </p:txBody>
      </p:sp>
      <p:sp>
        <p:nvSpPr>
          <p:cNvPr id="7"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pic>
        <p:nvPicPr>
          <p:cNvPr id="2" name="Picture 1"/>
          <p:cNvPicPr>
            <a:picLocks noChangeAspect="1"/>
          </p:cNvPicPr>
          <p:nvPr/>
        </p:nvPicPr>
        <p:blipFill>
          <a:blip r:embed="rId3"/>
          <a:stretch>
            <a:fillRect/>
          </a:stretch>
        </p:blipFill>
        <p:spPr>
          <a:xfrm>
            <a:off x="395536" y="2564904"/>
            <a:ext cx="8301353" cy="170648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Cache Coherence</a:t>
            </a:r>
            <a:endParaRPr lang="en-AU" dirty="0"/>
          </a:p>
        </p:txBody>
      </p:sp>
      <p:sp>
        <p:nvSpPr>
          <p:cNvPr id="242691" name="Rectangle 3"/>
          <p:cNvSpPr>
            <a:spLocks noGrp="1" noChangeArrowheads="1"/>
          </p:cNvSpPr>
          <p:nvPr>
            <p:ph type="body" idx="1"/>
          </p:nvPr>
        </p:nvSpPr>
        <p:spPr/>
        <p:txBody>
          <a:bodyPr/>
          <a:lstStyle/>
          <a:p>
            <a:pPr>
              <a:lnSpc>
                <a:spcPct val="90000"/>
              </a:lnSpc>
            </a:pPr>
            <a:r>
              <a:rPr lang="en-US" dirty="0" smtClean="0"/>
              <a:t>Coherence</a:t>
            </a:r>
          </a:p>
          <a:p>
            <a:pPr lvl="1">
              <a:lnSpc>
                <a:spcPct val="90000"/>
              </a:lnSpc>
            </a:pPr>
            <a:r>
              <a:rPr lang="en-US" dirty="0" smtClean="0"/>
              <a:t>All reads by any processor must return the most recently written value</a:t>
            </a:r>
          </a:p>
          <a:p>
            <a:pPr lvl="1">
              <a:lnSpc>
                <a:spcPct val="90000"/>
              </a:lnSpc>
            </a:pPr>
            <a:r>
              <a:rPr lang="en-US" dirty="0" smtClean="0"/>
              <a:t>Writes to the same location by any two processors are seen in the same order by all processors</a:t>
            </a:r>
          </a:p>
          <a:p>
            <a:pPr lvl="1">
              <a:lnSpc>
                <a:spcPct val="90000"/>
              </a:lnSpc>
            </a:pPr>
            <a:endParaRPr lang="en-US" dirty="0" smtClean="0"/>
          </a:p>
          <a:p>
            <a:pPr>
              <a:lnSpc>
                <a:spcPct val="90000"/>
              </a:lnSpc>
            </a:pPr>
            <a:r>
              <a:rPr lang="en-US" dirty="0" smtClean="0"/>
              <a:t>Consistency</a:t>
            </a:r>
          </a:p>
          <a:p>
            <a:pPr lvl="1">
              <a:lnSpc>
                <a:spcPct val="90000"/>
              </a:lnSpc>
            </a:pPr>
            <a:r>
              <a:rPr lang="en-US" dirty="0" smtClean="0"/>
              <a:t>When a written value will be returned by a read</a:t>
            </a:r>
          </a:p>
          <a:p>
            <a:pPr lvl="1">
              <a:lnSpc>
                <a:spcPct val="90000"/>
              </a:lnSpc>
            </a:pPr>
            <a:r>
              <a:rPr lang="en-US" dirty="0" smtClean="0"/>
              <a:t>If a processor writes location A followed by location B, any processor that sees the new value of B must also see the new value of A</a:t>
            </a:r>
          </a:p>
        </p:txBody>
      </p:sp>
      <p:sp>
        <p:nvSpPr>
          <p:cNvPr id="8"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smtClean="0"/>
              <a:t>Enforcing Coherence</a:t>
            </a:r>
            <a:endParaRPr lang="en-AU" dirty="0"/>
          </a:p>
        </p:txBody>
      </p:sp>
      <p:sp>
        <p:nvSpPr>
          <p:cNvPr id="242691" name="Rectangle 3"/>
          <p:cNvSpPr>
            <a:spLocks noGrp="1" noChangeArrowheads="1"/>
          </p:cNvSpPr>
          <p:nvPr>
            <p:ph type="body" idx="1"/>
          </p:nvPr>
        </p:nvSpPr>
        <p:spPr/>
        <p:txBody>
          <a:bodyPr/>
          <a:lstStyle/>
          <a:p>
            <a:pPr>
              <a:lnSpc>
                <a:spcPct val="90000"/>
              </a:lnSpc>
            </a:pPr>
            <a:r>
              <a:rPr lang="en-US" dirty="0" smtClean="0"/>
              <a:t>Coherent caches provide:</a:t>
            </a:r>
          </a:p>
          <a:p>
            <a:pPr lvl="1">
              <a:lnSpc>
                <a:spcPct val="90000"/>
              </a:lnSpc>
            </a:pPr>
            <a:r>
              <a:rPr lang="en-US" i="1" dirty="0" smtClean="0"/>
              <a:t>Migration</a:t>
            </a:r>
            <a:r>
              <a:rPr lang="en-US" dirty="0" smtClean="0"/>
              <a:t>:  movement of data</a:t>
            </a:r>
          </a:p>
          <a:p>
            <a:pPr lvl="1">
              <a:lnSpc>
                <a:spcPct val="90000"/>
              </a:lnSpc>
            </a:pPr>
            <a:r>
              <a:rPr lang="en-US" i="1" dirty="0" smtClean="0"/>
              <a:t>Replication</a:t>
            </a:r>
            <a:r>
              <a:rPr lang="en-US" dirty="0" smtClean="0"/>
              <a:t>:  multiple copies of data</a:t>
            </a:r>
          </a:p>
          <a:p>
            <a:pPr lvl="1">
              <a:lnSpc>
                <a:spcPct val="90000"/>
              </a:lnSpc>
            </a:pPr>
            <a:endParaRPr lang="en-US" dirty="0" smtClean="0"/>
          </a:p>
          <a:p>
            <a:pPr>
              <a:lnSpc>
                <a:spcPct val="90000"/>
              </a:lnSpc>
            </a:pPr>
            <a:r>
              <a:rPr lang="en-US" dirty="0" smtClean="0"/>
              <a:t>Cache coherence protocols</a:t>
            </a:r>
          </a:p>
          <a:p>
            <a:pPr lvl="1">
              <a:lnSpc>
                <a:spcPct val="90000"/>
              </a:lnSpc>
            </a:pPr>
            <a:r>
              <a:rPr lang="en-US" dirty="0" smtClean="0"/>
              <a:t>Directory based</a:t>
            </a:r>
          </a:p>
          <a:p>
            <a:pPr lvl="2">
              <a:lnSpc>
                <a:spcPct val="90000"/>
              </a:lnSpc>
            </a:pPr>
            <a:r>
              <a:rPr lang="en-US" dirty="0" smtClean="0"/>
              <a:t>Sharing status of each block kept in one location</a:t>
            </a:r>
          </a:p>
          <a:p>
            <a:pPr lvl="1">
              <a:lnSpc>
                <a:spcPct val="90000"/>
              </a:lnSpc>
            </a:pPr>
            <a:r>
              <a:rPr lang="en-US" dirty="0" smtClean="0"/>
              <a:t>Snooping</a:t>
            </a:r>
          </a:p>
          <a:p>
            <a:pPr lvl="2">
              <a:lnSpc>
                <a:spcPct val="90000"/>
              </a:lnSpc>
            </a:pPr>
            <a:r>
              <a:rPr lang="en-US" dirty="0" smtClean="0"/>
              <a:t>Each core tracks sharing status of each block</a:t>
            </a:r>
          </a:p>
          <a:p>
            <a:pPr lvl="2">
              <a:lnSpc>
                <a:spcPct val="90000"/>
              </a:lnSpc>
            </a:pPr>
            <a:endParaRPr lang="en-US" dirty="0" smtClean="0"/>
          </a:p>
        </p:txBody>
      </p:sp>
      <p:sp>
        <p:nvSpPr>
          <p:cNvPr id="8" name="Text Box 5"/>
          <p:cNvSpPr txBox="1">
            <a:spLocks noChangeArrowheads="1"/>
          </p:cNvSpPr>
          <p:nvPr/>
        </p:nvSpPr>
        <p:spPr bwMode="auto">
          <a:xfrm rot="5400000">
            <a:off x="6725358" y="2050502"/>
            <a:ext cx="446795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smtClean="0">
                <a:solidFill>
                  <a:srgbClr val="0066FF"/>
                </a:solidFill>
                <a:latin typeface="Arial" charset="0"/>
              </a:rPr>
              <a:t>Centralized Shared-Memory Architectures</a:t>
            </a:r>
            <a:endParaRPr lang="en-US" sz="1800" dirty="0">
              <a:solidFill>
                <a:srgbClr val="0066FF"/>
              </a:solidFill>
              <a:latin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29720</TotalTime>
  <Words>2966</Words>
  <Application>Microsoft Office PowerPoint</Application>
  <PresentationFormat>On-screen Show (4:3)</PresentationFormat>
  <Paragraphs>286</Paragraphs>
  <Slides>32</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Microsoft YaHei</vt:lpstr>
      <vt:lpstr>Arial</vt:lpstr>
      <vt:lpstr>Arial Black</vt:lpstr>
      <vt:lpstr>Times New Roman</vt:lpstr>
      <vt:lpstr>Wingdings</vt:lpstr>
      <vt:lpstr>1_cod4e</vt:lpstr>
      <vt:lpstr>PowerPoint Presentation</vt:lpstr>
      <vt:lpstr>Introduction</vt:lpstr>
      <vt:lpstr>Types</vt:lpstr>
      <vt:lpstr>PowerPoint Presentation</vt:lpstr>
      <vt:lpstr>PowerPoint Presentation</vt:lpstr>
      <vt:lpstr>Principles of Computer Design</vt:lpstr>
      <vt:lpstr>Cache Coherence</vt:lpstr>
      <vt:lpstr>Cache Coherence</vt:lpstr>
      <vt:lpstr>Enforcing Coherence</vt:lpstr>
      <vt:lpstr>Snoopy Coherence Protocols</vt:lpstr>
      <vt:lpstr>PowerPoint Presentation</vt:lpstr>
      <vt:lpstr>Snoopy Coherence Protocols</vt:lpstr>
      <vt:lpstr>Snoopy Coherence Protocols</vt:lpstr>
      <vt:lpstr>PowerPoint Presentation</vt:lpstr>
      <vt:lpstr>Snoopy Coherence Protocols</vt:lpstr>
      <vt:lpstr>PowerPoint Presentation</vt:lpstr>
      <vt:lpstr>PowerPoint Presentation</vt:lpstr>
      <vt:lpstr>Snoopy Coherence Protocols</vt:lpstr>
      <vt:lpstr>Coherence Protocols:  Extensions</vt:lpstr>
      <vt:lpstr>PowerPoint Presentation</vt:lpstr>
      <vt:lpstr>Coherence Protocols</vt:lpstr>
      <vt:lpstr>Performance</vt:lpstr>
      <vt:lpstr>Performance Study:  Commercial Workload</vt:lpstr>
      <vt:lpstr>Performance Study:  Commercial Workload</vt:lpstr>
      <vt:lpstr>Performance Study:  Commercial Workload</vt:lpstr>
      <vt:lpstr>Directory Protocols</vt:lpstr>
      <vt:lpstr>Directory Protocols</vt:lpstr>
      <vt:lpstr>PowerPoint Presentation</vt:lpstr>
      <vt:lpstr>Directory Protocols</vt:lpstr>
      <vt:lpstr>Messages</vt:lpstr>
      <vt:lpstr>PowerPoint Presentation</vt:lpstr>
      <vt:lpstr>Directory Protocols</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 Ashenden</dc:creator>
  <cp:lastModifiedBy>stosun</cp:lastModifiedBy>
  <cp:revision>772</cp:revision>
  <dcterms:created xsi:type="dcterms:W3CDTF">2008-07-27T22:34:41Z</dcterms:created>
  <dcterms:modified xsi:type="dcterms:W3CDTF">2020-12-27T14:52:09Z</dcterms:modified>
</cp:coreProperties>
</file>